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50"/>
  </p:notesMasterIdLst>
  <p:sldIdLst>
    <p:sldId id="367" r:id="rId2"/>
    <p:sldId id="393" r:id="rId3"/>
    <p:sldId id="321" r:id="rId4"/>
    <p:sldId id="324" r:id="rId5"/>
    <p:sldId id="325" r:id="rId6"/>
    <p:sldId id="405" r:id="rId7"/>
    <p:sldId id="397" r:id="rId8"/>
    <p:sldId id="404" r:id="rId9"/>
    <p:sldId id="326" r:id="rId10"/>
    <p:sldId id="390" r:id="rId11"/>
    <p:sldId id="398" r:id="rId12"/>
    <p:sldId id="364" r:id="rId13"/>
    <p:sldId id="394" r:id="rId14"/>
    <p:sldId id="328" r:id="rId15"/>
    <p:sldId id="403" r:id="rId16"/>
    <p:sldId id="384" r:id="rId17"/>
    <p:sldId id="375" r:id="rId18"/>
    <p:sldId id="392" r:id="rId19"/>
    <p:sldId id="376" r:id="rId20"/>
    <p:sldId id="333" r:id="rId21"/>
    <p:sldId id="334" r:id="rId22"/>
    <p:sldId id="402" r:id="rId23"/>
    <p:sldId id="337" r:id="rId24"/>
    <p:sldId id="339" r:id="rId25"/>
    <p:sldId id="366" r:id="rId26"/>
    <p:sldId id="286" r:id="rId27"/>
    <p:sldId id="345" r:id="rId28"/>
    <p:sldId id="396" r:id="rId29"/>
    <p:sldId id="347" r:id="rId30"/>
    <p:sldId id="351" r:id="rId31"/>
    <p:sldId id="352" r:id="rId32"/>
    <p:sldId id="400" r:id="rId33"/>
    <p:sldId id="348" r:id="rId34"/>
    <p:sldId id="349" r:id="rId35"/>
    <p:sldId id="350" r:id="rId36"/>
    <p:sldId id="382" r:id="rId37"/>
    <p:sldId id="401" r:id="rId38"/>
    <p:sldId id="395" r:id="rId39"/>
    <p:sldId id="406" r:id="rId40"/>
    <p:sldId id="408" r:id="rId41"/>
    <p:sldId id="399" r:id="rId42"/>
    <p:sldId id="411" r:id="rId43"/>
    <p:sldId id="409" r:id="rId44"/>
    <p:sldId id="410" r:id="rId45"/>
    <p:sldId id="379" r:id="rId46"/>
    <p:sldId id="380" r:id="rId47"/>
    <p:sldId id="381" r:id="rId48"/>
    <p:sldId id="386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470CC791-CF79-4F16-A386-7884661035A4}">
          <p14:sldIdLst>
            <p14:sldId id="367"/>
            <p14:sldId id="393"/>
            <p14:sldId id="321"/>
            <p14:sldId id="324"/>
            <p14:sldId id="325"/>
            <p14:sldId id="405"/>
            <p14:sldId id="397"/>
            <p14:sldId id="404"/>
            <p14:sldId id="326"/>
            <p14:sldId id="390"/>
            <p14:sldId id="398"/>
            <p14:sldId id="364"/>
            <p14:sldId id="394"/>
            <p14:sldId id="328"/>
            <p14:sldId id="403"/>
            <p14:sldId id="384"/>
            <p14:sldId id="375"/>
            <p14:sldId id="392"/>
            <p14:sldId id="376"/>
            <p14:sldId id="333"/>
            <p14:sldId id="334"/>
            <p14:sldId id="402"/>
          </p14:sldIdLst>
        </p14:section>
        <p14:section name="Başlıksız Bölüm" id="{8E4CAC9A-6EA6-44E5-A9A2-4F64A993DF07}">
          <p14:sldIdLst>
            <p14:sldId id="337"/>
            <p14:sldId id="339"/>
            <p14:sldId id="366"/>
            <p14:sldId id="286"/>
            <p14:sldId id="345"/>
            <p14:sldId id="396"/>
            <p14:sldId id="347"/>
            <p14:sldId id="351"/>
            <p14:sldId id="352"/>
            <p14:sldId id="400"/>
            <p14:sldId id="348"/>
            <p14:sldId id="349"/>
            <p14:sldId id="350"/>
            <p14:sldId id="382"/>
            <p14:sldId id="401"/>
            <p14:sldId id="395"/>
            <p14:sldId id="406"/>
            <p14:sldId id="408"/>
            <p14:sldId id="399"/>
            <p14:sldId id="411"/>
            <p14:sldId id="409"/>
            <p14:sldId id="410"/>
            <p14:sldId id="379"/>
            <p14:sldId id="380"/>
            <p14:sldId id="381"/>
            <p14:sldId id="3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CC"/>
    <a:srgbClr val="C80085"/>
    <a:srgbClr val="FFD1D1"/>
    <a:srgbClr val="A50021"/>
    <a:srgbClr val="660033"/>
    <a:srgbClr val="000066"/>
    <a:srgbClr val="003399"/>
    <a:srgbClr val="6600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29" autoAdjust="0"/>
  </p:normalViewPr>
  <p:slideViewPr>
    <p:cSldViewPr>
      <p:cViewPr>
        <p:scale>
          <a:sx n="76" d="100"/>
          <a:sy n="76" d="100"/>
        </p:scale>
        <p:origin x="-1024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23" units="cm"/>
          <inkml:channel name="Y" type="integer" max="1769" units="cm"/>
        </inkml:traceFormat>
        <inkml:channelProperties>
          <inkml:channelProperty channel="X" name="resolution" value="100.90469" units="1/cm"/>
          <inkml:channelProperty channel="Y" name="resolution" value="101.60827" units="1/cm"/>
        </inkml:channelProperties>
      </inkml:inkSource>
      <inkml:timestamp xml:id="ts0" timeString="2017-12-31T17:32:18.52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DCBE6958-AF24-4F99-A10A-7C727D5021F4}" emma:medium="tactile" emma:mode="ink">
          <msink:context xmlns:msink="http://schemas.microsoft.com/ink/2010/main" type="inkDrawing" rotatedBoundingBox="-2169,6585 -2140,6599 -2146,6612 -2175,6598" shapeName="Other"/>
        </emma:interpretation>
      </emma:emma>
    </inkml:annotationXML>
    <inkml:trace contextRef="#ctx0" brushRef="#br0">0 0,'0'0,"0"0,0 0,0 0,0 0,0 0,0 0,0 0,0 0,0 0,0 0,0 0,0 0,0 0,0 0,0 0,0 0,0 0,0 0,0 0,0 0,0 0,0 0,0 0,0 0,0 0,0 0,0 0,0 0,0 0,0 0,0 0,0 0,0 0,0 0,0 0,0 0,0 0,0 0,0 0,0 0,0 0,0 0,29 14,-29-14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75F6984-1FF2-4FCA-AFF8-870996D82F4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7311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047B554C-8820-4AFB-BFB1-B98C9C249DA7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3</a:t>
            </a:fld>
            <a:endParaRPr lang="tr-TR" sz="1200" b="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F4888-BB20-4AEF-A0BD-A649C71E4FDE}" type="slidenum">
              <a:rPr lang="tr-TR" smtClean="0">
                <a:solidFill>
                  <a:prstClr val="black"/>
                </a:solidFill>
              </a:rPr>
              <a:pPr/>
              <a:t>4</a:t>
            </a:fld>
            <a:endParaRPr lang="tr-T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AA835014-5617-4899-9572-05705512F887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9</a:t>
            </a:fld>
            <a:endParaRPr lang="tr-TR" sz="1200" b="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AA835014-5617-4899-9572-05705512F887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10</a:t>
            </a:fld>
            <a:endParaRPr lang="tr-TR" sz="1200" b="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A9CBDC83-5A9C-4F19-989A-6C5D24C6ECE9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20</a:t>
            </a:fld>
            <a:endParaRPr lang="tr-TR" sz="12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84CAA1BB-E7E3-4B28-8FB1-5EFF05DA628A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21</a:t>
            </a:fld>
            <a:endParaRPr lang="tr-TR" sz="12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736946C5-1671-413B-B1D2-C11835BFE195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29</a:t>
            </a:fld>
            <a:endParaRPr lang="tr-TR" sz="12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EAF450C2-839D-4AE7-A488-1130C133BA69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34</a:t>
            </a:fld>
            <a:endParaRPr lang="tr-TR" sz="12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4 Dikdörtgen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6 Dikdörtgen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17 Dikdörtgen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8 Düz Bağlayıcı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19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2" name="20 Düz Bağlayıcı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3" name="23 Düz Bağlayıcı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4" name="2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5" name="25 Düz Bağlayıcı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6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7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28 Oval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29 Oval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30 Oval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31 Oval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22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89BEE-18D3-44E0-A2CD-AF573DBF10A2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31.12.2017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23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24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11B0-21BD-4B37-AFED-BA1B430B722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9656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D9AE0-A0BA-4E03-B370-37AC6355C202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31.12.2017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C7FD8-1435-4195-906B-FA3F62EDF44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226111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BBEF9-1A3B-46C7-840E-C526403D77F8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31.12.2017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0095F-C2F8-442F-A817-D7883589B4C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476688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6F48A-6342-41D8-ACB8-C6E263553C1F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36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Küçük Resim Yer Tutucusu 2"/>
          <p:cNvSpPr>
            <a:spLocks noGrp="1"/>
          </p:cNvSpPr>
          <p:nvPr>
            <p:ph type="clipArt" sz="half" idx="1"/>
          </p:nvPr>
        </p:nvSpPr>
        <p:spPr>
          <a:xfrm>
            <a:off x="685800" y="1828800"/>
            <a:ext cx="3771900" cy="3657600"/>
          </a:xfrm>
        </p:spPr>
        <p:txBody>
          <a:bodyPr rtlCol="0">
            <a:normAutofit/>
          </a:bodyPr>
          <a:lstStyle/>
          <a:p>
            <a:pPr lvl="0"/>
            <a:r>
              <a:rPr lang="tr-TR" noProof="0" smtClean="0"/>
              <a:t>Küçük resim eklemek için simgeyi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99F60-65CA-4F86-9305-8A563182DEF5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88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AE1BB-2F5C-4C3B-87A0-8F15D509D70C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32421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1C3CF8C-3C13-4604-BDEF-E65FA9D59557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31.12.2017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6696AB-33B6-4BE1-A19C-CDC06F3433C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4512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4 Dikdörtgen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6 Dikdörtgen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17 Dikdörtgen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18 Düz Bağlayıcı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9" name="19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0" name="20 Düz Bağlayıcı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23 Düz Bağlayıcı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2" name="2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3" name="25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26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27 Oval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28 Oval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9 Oval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30 Oval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31 Düz Bağlayıcı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8CB49-C1AE-464F-938A-0B3BCDB34207}" type="datetimeFigureOut">
              <a:rPr lang="tr-TR">
                <a:solidFill>
                  <a:srgbClr val="F4E7ED"/>
                </a:solidFill>
              </a:rPr>
              <a:pPr>
                <a:defRPr/>
              </a:pPr>
              <a:t>31.12.2017</a:t>
            </a:fld>
            <a:endParaRPr lang="tr-TR">
              <a:solidFill>
                <a:srgbClr val="F4E7ED"/>
              </a:solidFill>
            </a:endParaRPr>
          </a:p>
        </p:txBody>
      </p:sp>
      <p:sp>
        <p:nvSpPr>
          <p:cNvPr id="21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4E7ED"/>
              </a:solidFill>
            </a:endParaRPr>
          </a:p>
        </p:txBody>
      </p:sp>
      <p:sp>
        <p:nvSpPr>
          <p:cNvPr id="22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A27E4-E1CA-41A2-9F62-1E615AC2591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5583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BD34A-0A13-41FA-AF56-54B659FA9285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31.12.2017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7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F14D-D631-48F8-BD06-09BECD410FE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785498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2471C-B027-4E70-8F5D-58FD80FFA93E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31.12.2017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8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9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73EEC-2D10-430E-8F06-B70737C2ABF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810230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9780044-AB3E-481A-B471-4526EBEEF8EF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31.12.2017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4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B8096BC-9A6E-4B57-B378-1E3AE2F7577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5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14710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123EC-67A1-41F6-9B33-CEF347BB31A4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31.12.2017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F050C-9024-4DBD-AFE0-179DC8B12CC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7704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6" name="14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7" name="16 Düz Bağlayıcı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8" name="17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9" name="18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9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20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2" name="20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D568ED6-1E69-4E7B-9E45-A162BE122789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31.12.2017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13" name="21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F7330B8-1527-4B56-ACE2-F40BD4E07DC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4" name="22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37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6" name="14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16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8" name="17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18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0" name="19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20 Düz Bağlayıcı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76BBA40-1BB0-4C6B-840F-D709FBC72BB4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31.12.2017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13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9107DC6-3A2E-40D6-A427-6ECC5B08B89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4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58371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052" name="1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DDD4DB-F9BF-4C88-A336-33EBE4E72036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31.12.2017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2" name="11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DD1F38-3C56-492B-BE5D-4EA1C93A0F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787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7" r:id="rId12"/>
    <p:sldLayoutId id="2147483818" r:id="rId13"/>
    <p:sldLayoutId id="2147483819" r:id="rId14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A2355B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D8AFB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D2B8D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2.wav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479428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200" b="1" i="1" dirty="0" smtClean="0">
                <a:latin typeface="Times New Roman" pitchFamily="18" charset="0"/>
                <a:cs typeface="Times New Roman" pitchFamily="18" charset="0"/>
              </a:rPr>
              <a:t>GELECEĞİNİZ GELECEĞİMİZDİR</a:t>
            </a:r>
            <a:r>
              <a:rPr lang="tr-TR" i="1" dirty="0" smtClean="0"/>
              <a:t>.</a:t>
            </a:r>
            <a:endParaRPr lang="tr-TR" i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Mürekkep 4"/>
              <p14:cNvContentPartPr/>
              <p14:nvPr/>
            </p14:nvContentPartPr>
            <p14:xfrm>
              <a:off x="-781022" y="2370844"/>
              <a:ext cx="10800" cy="5400"/>
            </p14:xfrm>
          </p:contentPart>
        </mc:Choice>
        <mc:Fallback>
          <p:pic>
            <p:nvPicPr>
              <p:cNvPr id="5" name="Mürekkep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799022" y="2352844"/>
                <a:ext cx="46800" cy="4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974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123187" y="1268760"/>
            <a:ext cx="4808853" cy="461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tr-TR" sz="2800" u="sng" dirty="0">
                <a:solidFill>
                  <a:prstClr val="black"/>
                </a:solidFill>
                <a:latin typeface="Trebuchet MS" panose="020B0603020202020204" pitchFamily="34" charset="0"/>
              </a:rPr>
              <a:t>Hedefler: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Zamanın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ve fırsatların etkili biçimde kullanılmasına                                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Dikkatimizin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dağılmamasına ,                                             Daha az hayal kurmamıza,                                                Planlı ve programlı çalışmamıza yardım eder. </a:t>
            </a:r>
            <a:endParaRPr lang="tr-TR" sz="24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Her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çalışma bir amaca yönelik olmalıdır. </a:t>
            </a:r>
            <a:endParaRPr lang="tr-TR" sz="24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sınıfını BAŞARILI BİR ŞEKİLDE geçmek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, okulunu bitirmek ve sınavı 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kazanmak</a:t>
            </a:r>
            <a:endParaRPr lang="tr-TR" sz="48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496944" cy="720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AMAÇ –HEDEF BELİRLEME</a:t>
            </a:r>
            <a:endParaRPr lang="tr-TR" alt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0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1785A-6459-4F9A-BA34-63CD7951493C}" type="slidenum">
              <a:rPr lang="tr-TR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10 Resim" descr="HİYERARS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95400"/>
            <a:ext cx="4032448" cy="4365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7735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24936" cy="725760"/>
          </a:xfrm>
          <a:solidFill>
            <a:srgbClr val="80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AMAÇ  BELİRLEMEK NEDEN  ÖNEMLİDİR</a:t>
            </a:r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?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124744"/>
            <a:ext cx="7704856" cy="43445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altLang="tr-TR" sz="2800" i="1" dirty="0" smtClean="0">
                <a:latin typeface="Trebuchet MS" panose="020B0603020202020204" pitchFamily="34" charset="0"/>
              </a:rPr>
              <a:t>Hedefleriniz </a:t>
            </a:r>
            <a:r>
              <a:rPr lang="tr-TR" altLang="tr-TR" sz="2800" i="1" dirty="0">
                <a:latin typeface="Trebuchet MS" panose="020B0603020202020204" pitchFamily="34" charset="0"/>
              </a:rPr>
              <a:t>sizi amaçlarınıza, yani sonuca götürür. Bir şeyi başarmak için ortada gözle görülür bir hedef olmalıdır.</a:t>
            </a:r>
            <a:endParaRPr lang="tr-TR" altLang="tr-TR" sz="2800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tr-TR" altLang="tr-TR" sz="2200" b="0" dirty="0" smtClean="0">
                <a:latin typeface="Trebuchet MS" panose="020B0603020202020204" pitchFamily="34" charset="0"/>
              </a:rPr>
              <a:t>4 </a:t>
            </a:r>
            <a:r>
              <a:rPr lang="tr-TR" altLang="tr-TR" sz="2200" b="0" dirty="0">
                <a:latin typeface="Trebuchet MS" panose="020B0603020202020204" pitchFamily="34" charset="0"/>
              </a:rPr>
              <a:t>temmuz 1952 günü 34 yaşında bir kadın pasifik okyanusuna dalarak Kaliforniya ya doğru yüzmeye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başladı. Eğer </a:t>
            </a:r>
            <a:r>
              <a:rPr lang="tr-TR" altLang="tr-TR" sz="2200" b="0" dirty="0">
                <a:latin typeface="Trebuchet MS" panose="020B0603020202020204" pitchFamily="34" charset="0"/>
              </a:rPr>
              <a:t>başarılı olursa bunu yapan ilk kadın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olacaktı </a:t>
            </a:r>
            <a:r>
              <a:rPr lang="tr-TR" altLang="tr-TR" sz="2200" b="0" dirty="0">
                <a:latin typeface="Trebuchet MS" panose="020B0603020202020204" pitchFamily="34" charset="0"/>
              </a:rPr>
              <a:t>sabah su vücudu uyuşturacak kadar soğuktu ve sis o kadar yoğundu ki beraberindeki tekneleri güçlükle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seçebiliyordu. Köpek </a:t>
            </a:r>
            <a:r>
              <a:rPr lang="tr-TR" altLang="tr-TR" sz="2200" b="0" dirty="0">
                <a:latin typeface="Trebuchet MS" panose="020B0603020202020204" pitchFamily="34" charset="0"/>
              </a:rPr>
              <a:t>balıklarına ve dondurucu soğuğa hiç aldırış etmeden 15 saat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yüzdü. Kıyıya </a:t>
            </a:r>
            <a:r>
              <a:rPr lang="tr-TR" altLang="tr-TR" sz="2200" b="0" dirty="0">
                <a:latin typeface="Trebuchet MS" panose="020B0603020202020204" pitchFamily="34" charset="0"/>
              </a:rPr>
              <a:t>yarım mil kala kendisini sudan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çıkarmalarını istedi, azimli </a:t>
            </a:r>
            <a:r>
              <a:rPr lang="tr-TR" altLang="tr-TR" sz="2200" b="0" dirty="0">
                <a:latin typeface="Trebuchet MS" panose="020B0603020202020204" pitchFamily="34" charset="0"/>
              </a:rPr>
              <a:t>yüzücü bunun nedenini şöyle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açıkladı: ”Karayı </a:t>
            </a:r>
            <a:r>
              <a:rPr lang="tr-TR" altLang="tr-TR" sz="2200" b="0" dirty="0">
                <a:latin typeface="Trebuchet MS" panose="020B0603020202020204" pitchFamily="34" charset="0"/>
              </a:rPr>
              <a:t>görebilseydim başarabilirdim…” </a:t>
            </a:r>
            <a:endParaRPr lang="tr-TR" altLang="tr-TR" sz="2200" b="0" dirty="0" smtClean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tr-TR" altLang="tr-TR" sz="2200" b="0" dirty="0" smtClean="0">
                <a:latin typeface="Trebuchet MS" panose="020B0603020202020204" pitchFamily="34" charset="0"/>
              </a:rPr>
              <a:t>vazgeçmesinin </a:t>
            </a:r>
            <a:r>
              <a:rPr lang="tr-TR" altLang="tr-TR" sz="2200" b="0" dirty="0">
                <a:latin typeface="Trebuchet MS" panose="020B0603020202020204" pitchFamily="34" charset="0"/>
              </a:rPr>
              <a:t>nedeni ne soğuk nede yorgunluktu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….</a:t>
            </a:r>
          </a:p>
          <a:p>
            <a:pPr marL="0" indent="0" algn="just">
              <a:buNone/>
            </a:pPr>
            <a:r>
              <a:rPr lang="tr-TR" altLang="tr-TR" sz="2200" b="0" dirty="0" smtClean="0">
                <a:latin typeface="Trebuchet MS" panose="020B0603020202020204" pitchFamily="34" charset="0"/>
              </a:rPr>
              <a:t>Tek </a:t>
            </a:r>
            <a:r>
              <a:rPr lang="tr-TR" altLang="tr-TR" sz="2200" b="0" dirty="0">
                <a:latin typeface="Trebuchet MS" panose="020B0603020202020204" pitchFamily="34" charset="0"/>
              </a:rPr>
              <a:t>neden sis yüzünden karayı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görememesiydi.</a:t>
            </a:r>
            <a:endParaRPr lang="tr-TR" altLang="tr-TR" sz="2200" b="0" dirty="0">
              <a:latin typeface="Trebuchet MS" panose="020B0603020202020204" pitchFamily="34" charset="0"/>
            </a:endParaRPr>
          </a:p>
          <a:p>
            <a:endParaRPr lang="tr-TR" sz="2800" b="0" dirty="0">
              <a:latin typeface="Trebuchet MS" panose="020B0603020202020204" pitchFamily="34" charset="0"/>
            </a:endParaRPr>
          </a:p>
        </p:txBody>
      </p:sp>
      <p:sp>
        <p:nvSpPr>
          <p:cNvPr id="4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02212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0"/>
            <a:ext cx="7776863" cy="6858000"/>
          </a:xfrm>
        </p:spPr>
      </p:pic>
      <p:sp>
        <p:nvSpPr>
          <p:cNvPr id="12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1745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gradFill flip="none" rotWithShape="1">
            <a:gsLst>
              <a:gs pos="0">
                <a:srgbClr val="A50021">
                  <a:shade val="30000"/>
                  <a:satMod val="115000"/>
                </a:srgbClr>
              </a:gs>
              <a:gs pos="50000">
                <a:srgbClr val="A50021">
                  <a:shade val="67500"/>
                  <a:satMod val="115000"/>
                </a:srgbClr>
              </a:gs>
              <a:gs pos="100000">
                <a:srgbClr val="A50021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HEDEFE NASIL ULAŞILIR?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1522611"/>
            <a:ext cx="7065843" cy="4786709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Konu tekrarı yaparak,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Her gün belli sayıda test çözerek,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Deneme sınavlarına girerek,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Deneme sınavlarının sonuçlarına göre plan hazırlayarak,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Çözemediğiniz soruları görmezden gelmeyerek,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İlgi ,yetenek ve değerlerinize uygun bir hedef belirleyerek.</a:t>
            </a:r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10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13</a:t>
            </a:fld>
            <a:endParaRPr lang="tr-TR" dirty="0"/>
          </a:p>
        </p:txBody>
      </p:sp>
      <p:sp>
        <p:nvSpPr>
          <p:cNvPr id="4" name="AutoShape 4" descr="http://olaygazetesi.co.uk/wp-content/uploads/2015/07/hedef1-300x2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962" y="1052736"/>
            <a:ext cx="370656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2103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172400" cy="5040560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Ders için gerekli araç-gereç/malzemeleri mutlaka getirin.</a:t>
            </a:r>
          </a:p>
          <a:p>
            <a:r>
              <a:rPr lang="tr-T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Defteri-kitabı, gerekli malzemesi olmayan bir öğrencinin okula gelmesinin de hiçbir anlamı olmaz.</a:t>
            </a:r>
          </a:p>
          <a:p>
            <a:r>
              <a:rPr lang="tr-T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Derse gelmeden önce o derste işlenecek yeni konuya göz atmanız konuyu daha iyi kavramanızı sağlayacaktır.</a:t>
            </a:r>
            <a:endParaRPr lang="tr-TR" sz="32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14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gradFill flip="none" rotWithShape="1">
            <a:gsLst>
              <a:gs pos="0">
                <a:srgbClr val="C80085">
                  <a:shade val="30000"/>
                  <a:satMod val="115000"/>
                </a:srgbClr>
              </a:gs>
              <a:gs pos="50000">
                <a:srgbClr val="C80085">
                  <a:shade val="67500"/>
                  <a:satMod val="115000"/>
                </a:srgbClr>
              </a:gs>
              <a:gs pos="100000">
                <a:srgbClr val="C80085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DERSE HAZIRLIKLI GELME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986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REHBERLİK VE PSİKOLOJİ ARŞİVİ\REHBERLİK PANOSU\VERİMLİ DERS ÇALIŞMA VE ZAMAN YÖNETİMİ\10169246_10152335409599726_5943173399802532661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8712968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320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7920880" cy="6858000"/>
          </a:xfrm>
          <a:prstGeom prst="rect">
            <a:avLst/>
          </a:prstGeom>
        </p:spPr>
      </p:pic>
      <p:sp>
        <p:nvSpPr>
          <p:cNvPr id="8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5459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908720"/>
            <a:ext cx="7920880" cy="5953298"/>
          </a:xfrm>
          <a:prstGeom prst="rect">
            <a:avLst/>
          </a:prstGeom>
        </p:spPr>
      </p:pic>
      <p:sp>
        <p:nvSpPr>
          <p:cNvPr id="11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17</a:t>
            </a:fld>
            <a:endParaRPr lang="tr-TR" dirty="0"/>
          </a:p>
        </p:txBody>
      </p:sp>
      <p:sp>
        <p:nvSpPr>
          <p:cNvPr id="4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9900CC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PLANLI PROGRAMLI ÇALIŞMA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886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7848872" cy="6093296"/>
          </a:xfrm>
          <a:prstGeom prst="rect">
            <a:avLst/>
          </a:prstGeom>
        </p:spPr>
      </p:pic>
      <p:sp>
        <p:nvSpPr>
          <p:cNvPr id="8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18</a:t>
            </a:fld>
            <a:endParaRPr lang="tr-TR" dirty="0"/>
          </a:p>
        </p:txBody>
      </p:sp>
      <p:sp>
        <p:nvSpPr>
          <p:cNvPr id="4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9900CC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PLANLI PROGRAMLI ÇALIŞMA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23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7992888" cy="6093296"/>
          </a:xfrm>
          <a:prstGeom prst="rect">
            <a:avLst/>
          </a:prstGeom>
        </p:spPr>
      </p:pic>
      <p:sp>
        <p:nvSpPr>
          <p:cNvPr id="8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19</a:t>
            </a:fld>
            <a:endParaRPr lang="tr-TR" dirty="0"/>
          </a:p>
        </p:txBody>
      </p:sp>
      <p:sp>
        <p:nvSpPr>
          <p:cNvPr id="4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9900CC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PLANLI PROGRAMLI ÇALIŞMA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49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VERİMLİ DERS ÇALIŞMA,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07504" y="1052736"/>
            <a:ext cx="4699248" cy="5544616"/>
          </a:xfrm>
        </p:spPr>
        <p:txBody>
          <a:bodyPr>
            <a:normAutofit/>
          </a:bodyPr>
          <a:lstStyle/>
          <a:p>
            <a:r>
              <a:rPr lang="tr-TR" dirty="0">
                <a:latin typeface="Trebuchet MS" panose="020B0603020202020204" pitchFamily="34" charset="0"/>
              </a:rPr>
              <a:t>Uygun ortamda,</a:t>
            </a:r>
          </a:p>
          <a:p>
            <a:endParaRPr lang="tr-TR" dirty="0"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Belli bir plan dahilinde,</a:t>
            </a:r>
          </a:p>
          <a:p>
            <a:endParaRPr lang="tr-TR" dirty="0"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Odaklanarak yapılan çalışmadır.</a:t>
            </a:r>
          </a:p>
          <a:p>
            <a:endParaRPr lang="tr-TR" sz="1200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dirty="0">
                <a:latin typeface="Trebuchet MS" panose="020B0603020202020204" pitchFamily="34" charset="0"/>
              </a:rPr>
              <a:t>Bu çalışma sonunda alınan bilgiler kısa süreli bellekten uzun süreli belleğe geçirilir ve bu bilgiler kullanılır.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1" t="20190" r="3490" b="20382"/>
          <a:stretch/>
        </p:blipFill>
        <p:spPr>
          <a:xfrm>
            <a:off x="4355976" y="908720"/>
            <a:ext cx="4392487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778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2AFD8-489B-460B-9962-2ACC7E57BDC9}" type="slidenum">
              <a:rPr lang="tr-TR">
                <a:solidFill>
                  <a:schemeClr val="bg1"/>
                </a:solidFill>
                <a:latin typeface="Trebuchet MS" panose="020B0603020202020204" pitchFamily="34" charset="0"/>
              </a:rPr>
              <a:pPr>
                <a:defRPr/>
              </a:pPr>
              <a:t>20</a:t>
            </a:fld>
            <a:endParaRPr lang="tr-TR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5939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18239"/>
            <a:ext cx="2743200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107504" y="162683"/>
            <a:ext cx="8640000" cy="58477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BAŞARIYA ULAŞMADA  EVDE DERS ÇALIŞIRKEN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3203575" y="1989138"/>
            <a:ext cx="17287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tr-TR">
              <a:latin typeface="Trebuchet MS" panose="020B0603020202020204" pitchFamily="34" charset="0"/>
            </a:endParaRPr>
          </a:p>
        </p:txBody>
      </p:sp>
      <p:graphicFrame>
        <p:nvGraphicFramePr>
          <p:cNvPr id="121931" name="Group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879412"/>
              </p:ext>
            </p:extLst>
          </p:nvPr>
        </p:nvGraphicFramePr>
        <p:xfrm>
          <a:off x="2922712" y="2635469"/>
          <a:ext cx="5545137" cy="3052863"/>
        </p:xfrm>
        <a:graphic>
          <a:graphicData uri="http://schemas.openxmlformats.org/drawingml/2006/table">
            <a:tbl>
              <a:tblPr/>
              <a:tblGrid>
                <a:gridCol w="5545137"/>
              </a:tblGrid>
              <a:tr h="596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 saat Okul Tekrarı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7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 saat Yarınki Derslere Hazırlık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 saat Test Çözümü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7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30 dakika Kitap Okuma            (40-50 sayfa)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10" name="Text Box 72"/>
          <p:cNvSpPr txBox="1">
            <a:spLocks noChangeArrowheads="1"/>
          </p:cNvSpPr>
          <p:nvPr/>
        </p:nvSpPr>
        <p:spPr bwMode="auto">
          <a:xfrm>
            <a:off x="3132440" y="908720"/>
            <a:ext cx="5400000" cy="71508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HAFTA İÇİ</a:t>
            </a:r>
          </a:p>
        </p:txBody>
      </p:sp>
    </p:spTree>
    <p:extLst>
      <p:ext uri="{BB962C8B-B14F-4D97-AF65-F5344CB8AC3E}">
        <p14:creationId xmlns:p14="http://schemas.microsoft.com/office/powerpoint/2010/main" val="328461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1600" dirty="0" smtClean="0">
                <a:solidFill>
                  <a:srgbClr val="FFFF00"/>
                </a:solidFill>
                <a:latin typeface="Trebuchet MS" panose="020B0603020202020204" pitchFamily="34" charset="0"/>
              </a:rPr>
              <a:t>            </a:t>
            </a:r>
          </a:p>
        </p:txBody>
      </p:sp>
      <p:graphicFrame>
        <p:nvGraphicFramePr>
          <p:cNvPr id="40021" name="Group 8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54141910"/>
              </p:ext>
            </p:extLst>
          </p:nvPr>
        </p:nvGraphicFramePr>
        <p:xfrm>
          <a:off x="2915816" y="2708920"/>
          <a:ext cx="5759896" cy="2952751"/>
        </p:xfrm>
        <a:graphic>
          <a:graphicData uri="http://schemas.openxmlformats.org/drawingml/2006/table">
            <a:tbl>
              <a:tblPr/>
              <a:tblGrid>
                <a:gridCol w="1794761"/>
                <a:gridCol w="3965135"/>
              </a:tblGrid>
              <a:tr h="1128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CUMARTESİ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Her Ders İçin 1 Saat konu +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30 </a:t>
                      </a: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Dk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Test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8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PAZAR</a:t>
                      </a: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Her Ders için 1 Saat Konu + 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30 </a:t>
                      </a: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Dk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Test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O Hafta çalışılan konuların kısa tekrarı</a:t>
                      </a: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8E515-FA6E-4BDC-B9D5-7BC0BEBD57D8}" type="slidenum">
              <a:rPr lang="tr-TR">
                <a:solidFill>
                  <a:schemeClr val="bg1"/>
                </a:solidFill>
                <a:latin typeface="Trebuchet MS" panose="020B0603020202020204" pitchFamily="34" charset="0"/>
              </a:rPr>
              <a:pPr>
                <a:defRPr/>
              </a:pPr>
              <a:t>21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292115"/>
              </p:ext>
            </p:extLst>
          </p:nvPr>
        </p:nvGraphicFramePr>
        <p:xfrm>
          <a:off x="395536" y="2708920"/>
          <a:ext cx="2520000" cy="32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Bit Eşlem Resmi" r:id="rId5" imgW="1924319" imgH="2276793" progId="PBrush">
                  <p:embed/>
                </p:oleObj>
              </mc:Choice>
              <mc:Fallback>
                <p:oleObj name="Bit Eşlem Resmi" r:id="rId5" imgW="1924319" imgH="2276793" progId="PBrush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708920"/>
                        <a:ext cx="2520000" cy="322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35" name="Text Box 67"/>
          <p:cNvSpPr txBox="1">
            <a:spLocks noChangeArrowheads="1"/>
          </p:cNvSpPr>
          <p:nvPr/>
        </p:nvSpPr>
        <p:spPr bwMode="auto">
          <a:xfrm>
            <a:off x="3203848" y="945251"/>
            <a:ext cx="5400000" cy="720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HAFTA SONU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7504" y="162684"/>
            <a:ext cx="8640000" cy="58477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BAŞARIYA ULAŞMADA  EVDE DERS ÇALIŞIRKEN</a:t>
            </a:r>
          </a:p>
        </p:txBody>
      </p:sp>
    </p:spTree>
    <p:extLst>
      <p:ext uri="{BB962C8B-B14F-4D97-AF65-F5344CB8AC3E}">
        <p14:creationId xmlns:p14="http://schemas.microsoft.com/office/powerpoint/2010/main" val="358589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8" descr="D:\REHBERLİK VE PSİKOLOJİ ARŞİVİ\REHBERLİK PANOSU\VERİMLİ DERS ÇALIŞMA VE ZAMAN YÖNETİMİ\1780171_10204804026235020_4477974488899339457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640960" cy="685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2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933971"/>
              </p:ext>
            </p:extLst>
          </p:nvPr>
        </p:nvGraphicFramePr>
        <p:xfrm>
          <a:off x="179512" y="29508"/>
          <a:ext cx="8964491" cy="6828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946"/>
                <a:gridCol w="810175"/>
                <a:gridCol w="434227"/>
                <a:gridCol w="704571"/>
                <a:gridCol w="391486"/>
                <a:gridCol w="939568"/>
                <a:gridCol w="548081"/>
                <a:gridCol w="782973"/>
                <a:gridCol w="469784"/>
                <a:gridCol w="782973"/>
                <a:gridCol w="548081"/>
                <a:gridCol w="861270"/>
                <a:gridCol w="481181"/>
                <a:gridCol w="810175"/>
              </a:tblGrid>
              <a:tr h="468382">
                <a:tc gridSpan="1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Trebuchet MS" panose="020B0603020202020204" pitchFamily="34" charset="0"/>
                        </a:rPr>
                        <a:t>HAFTALIK DERS ÇALIŞMA PROGRAMI</a:t>
                      </a:r>
                      <a:endParaRPr lang="tr-TR" sz="11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52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PAZARTESİ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SALI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ÇARŞAMBA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>
                          <a:effectLst/>
                          <a:latin typeface="Trebuchet MS" panose="020B0603020202020204" pitchFamily="34" charset="0"/>
                        </a:rPr>
                        <a:t>PERŞEMBE</a:t>
                      </a:r>
                      <a:endParaRPr lang="tr-TR" sz="800" b="1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CUMA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CUMARTESİ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PAZAR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24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06:30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06:30 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06:30 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06:30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06:30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07:00  08:00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KALKIŞ KAHVALTI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07:00  08:00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KALKIŞ KAHVALTI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07.00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12.30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08:00  09:00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09:00 10:00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12:30 15.00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12:30 15.00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12:30 15.00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12:30 15.00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12:30 15.00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09:00 10:00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10:00 11:00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15:00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15.40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15:00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15.40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10:00 11:00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11:00 12:00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11:00 12:00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12:00 13:00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12:00 14:00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13:00  14:00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618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19.00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14:00 18:00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SERBEST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14:00 18:00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SERBEST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895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  <a:latin typeface="Trebuchet MS" panose="020B0603020202020204" pitchFamily="34" charset="0"/>
                        </a:rPr>
                        <a:t>YARINKİ DERSE HAZIRLIK-SERBEST ZAMAN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  <a:latin typeface="Trebuchet MS" panose="020B0603020202020204" pitchFamily="34" charset="0"/>
                        </a:rPr>
                        <a:t>YARINKİ DERSE HAZIRLIK-SERBEST ZAMAN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  <a:latin typeface="Trebuchet MS" panose="020B0603020202020204" pitchFamily="34" charset="0"/>
                        </a:rPr>
                        <a:t>YARINKİ DERSE HAZIRLIK-SERBEST ZAMAN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YARINKİ DERSE HAZIRLIK-SERBEST ZAMAN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SERBEST ZAMAN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YAZILI,ÖDEV HAZIRLIK, DERS TEKRARI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YAZILI,ÖDEV HAZIRLIK, DERS TEKRARI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714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20.30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YAZILI,ÖDEV HAZIRLIK, DERS TEKRARI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YAZILI,ÖDEV HAZIRLIK, DERS TEKRARI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48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346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6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3491880" y="1642730"/>
            <a:ext cx="5029200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</a:pPr>
            <a:r>
              <a:rPr lang="tr-TR" sz="3600" b="1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45’+5’+10’=60’</a:t>
            </a:r>
            <a:endParaRPr lang="tr-TR" sz="3600" dirty="0">
              <a:solidFill>
                <a:srgbClr val="0F6FC6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45 dakika ders çalıştıktan sonra</a:t>
            </a:r>
            <a:r>
              <a:rPr lang="tr-TR" b="1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 </a:t>
            </a:r>
            <a:endParaRPr lang="tr-TR" dirty="0">
              <a:solidFill>
                <a:srgbClr val="0F6FC6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5 dakika çalıştığınız konuları gözden geçirmelisiniz</a:t>
            </a:r>
          </a:p>
          <a:p>
            <a:pPr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Her çalışma süresinden sonra da 10  dakikalık bir dinlenme arası </a:t>
            </a:r>
            <a:r>
              <a:rPr lang="tr-TR" dirty="0" smtClean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vermelisiniz.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En </a:t>
            </a:r>
            <a:r>
              <a:rPr lang="tr-TR" dirty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verimli çalışma aralıklı çalışmadır. </a:t>
            </a:r>
            <a:endParaRPr lang="tr-TR" dirty="0" smtClean="0">
              <a:solidFill>
                <a:srgbClr val="04617B">
                  <a:lumMod val="75000"/>
                </a:srgbClr>
              </a:solidFill>
              <a:latin typeface="Trebuchet MS" panose="020B0603020202020204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Birbirine </a:t>
            </a:r>
            <a:r>
              <a:rPr lang="tr-TR" dirty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benzeyen dersler üst üste çalışılmamalıdır.</a:t>
            </a:r>
            <a:r>
              <a:rPr lang="tr-TR" dirty="0" smtClean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 </a:t>
            </a:r>
            <a:endParaRPr lang="tr-TR" dirty="0">
              <a:solidFill>
                <a:srgbClr val="0F6FC6">
                  <a:lumMod val="5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140291" name="Oval 3"/>
          <p:cNvSpPr>
            <a:spLocks noChangeArrowheads="1"/>
          </p:cNvSpPr>
          <p:nvPr/>
        </p:nvSpPr>
        <p:spPr bwMode="auto">
          <a:xfrm>
            <a:off x="3048000" y="3397924"/>
            <a:ext cx="259766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2" name="Oval 4"/>
          <p:cNvSpPr>
            <a:spLocks noChangeArrowheads="1"/>
          </p:cNvSpPr>
          <p:nvPr/>
        </p:nvSpPr>
        <p:spPr bwMode="auto">
          <a:xfrm>
            <a:off x="3962400" y="3016924"/>
            <a:ext cx="914400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3" name="Oval 5"/>
          <p:cNvSpPr>
            <a:spLocks noChangeArrowheads="1"/>
          </p:cNvSpPr>
          <p:nvPr/>
        </p:nvSpPr>
        <p:spPr bwMode="auto">
          <a:xfrm>
            <a:off x="4876800" y="3817024"/>
            <a:ext cx="259766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4" name="Oval 6"/>
          <p:cNvSpPr>
            <a:spLocks noChangeArrowheads="1"/>
          </p:cNvSpPr>
          <p:nvPr/>
        </p:nvSpPr>
        <p:spPr bwMode="auto">
          <a:xfrm>
            <a:off x="4267200" y="2407325"/>
            <a:ext cx="259766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3048000" y="243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</a:pPr>
            <a:endParaRPr lang="tr-TR" sz="24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107504" y="44624"/>
            <a:ext cx="8640000" cy="15388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tr-TR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ZAMANIN İYİ </a:t>
            </a:r>
            <a:r>
              <a:rPr lang="tr-TR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KULLANILMASI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tr-TR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 </a:t>
            </a:r>
            <a:r>
              <a:rPr lang="tr-TR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VE </a:t>
            </a:r>
            <a:r>
              <a:rPr lang="tr-TR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PLANLANMASI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tr-T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NASIL </a:t>
            </a:r>
            <a:r>
              <a:rPr lang="tr-T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BİR ZAMANLAMA </a:t>
            </a:r>
            <a:r>
              <a:rPr lang="tr-T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,DERS </a:t>
            </a:r>
            <a:r>
              <a:rPr lang="tr-T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ÇALIŞIRKEN EN YÜKSEK VERİMİ SAĞLAR</a:t>
            </a:r>
          </a:p>
        </p:txBody>
      </p:sp>
      <p:sp>
        <p:nvSpPr>
          <p:cNvPr id="140297" name="Line 9"/>
          <p:cNvSpPr>
            <a:spLocks noChangeShapeType="1"/>
          </p:cNvSpPr>
          <p:nvPr/>
        </p:nvSpPr>
        <p:spPr bwMode="auto">
          <a:xfrm flipH="1">
            <a:off x="1981200" y="2895600"/>
            <a:ext cx="76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4267200" y="0"/>
            <a:ext cx="22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</a:pPr>
            <a:endParaRPr lang="tr-TR" sz="24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300" name="Rectangle 12"/>
          <p:cNvSpPr>
            <a:spLocks noChangeArrowheads="1"/>
          </p:cNvSpPr>
          <p:nvPr/>
        </p:nvSpPr>
        <p:spPr bwMode="auto">
          <a:xfrm>
            <a:off x="4267200" y="41269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9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 algn="ctr">
              <a:defRPr/>
            </a:pPr>
            <a:fld id="{DF3886AF-6DA8-4692-8B5A-BE86A7A5E133}" type="slidenum">
              <a:rPr lang="tr-TR" sz="1400" b="1" smtClean="0">
                <a:solidFill>
                  <a:schemeClr val="bg1"/>
                </a:solidFill>
              </a:rPr>
              <a:pPr algn="ctr">
                <a:defRPr/>
              </a:pPr>
              <a:t>24</a:t>
            </a:fld>
            <a:endParaRPr lang="tr-TR" sz="1400" b="1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0742"/>
            <a:ext cx="3635896" cy="455661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107615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5"/>
          <a:stretch/>
        </p:blipFill>
        <p:spPr>
          <a:xfrm>
            <a:off x="205221" y="717520"/>
            <a:ext cx="7895171" cy="6095856"/>
          </a:xfrm>
        </p:spPr>
      </p:pic>
      <p:sp>
        <p:nvSpPr>
          <p:cNvPr id="4" name="Dikdörtgen 3"/>
          <p:cNvSpPr/>
          <p:nvPr/>
        </p:nvSpPr>
        <p:spPr>
          <a:xfrm>
            <a:off x="107504" y="66690"/>
            <a:ext cx="8640960" cy="584775"/>
          </a:xfrm>
          <a:prstGeom prst="rect">
            <a:avLst/>
          </a:prstGeom>
          <a:solidFill>
            <a:srgbClr val="C80085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3200" b="1" cap="none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ÇALIŞMA ORTAMININ DÜZENLENMESİ</a:t>
            </a:r>
            <a:endParaRPr lang="tr-TR" sz="3200" b="1" cap="none" spc="1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1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097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7776864" cy="6713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73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tkili dinleme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1"/>
            <a:ext cx="2751851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44016" y="836712"/>
            <a:ext cx="6876256" cy="512831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r-TR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	</a:t>
            </a:r>
            <a:r>
              <a:rPr lang="tr-TR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En etkili öğrenme öğrenci derse katıldığı zaman gerçekleşir. </a:t>
            </a:r>
          </a:p>
          <a:p>
            <a:pPr>
              <a:buNone/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Etkili dinlemek için neler yapmalıdır;</a:t>
            </a:r>
            <a:endParaRPr lang="tr-TR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Öğretmenin anlattıklarından yola çıkarak daha sonra neler söyleyebileceğini tahmin etmeliyiz.</a:t>
            </a:r>
          </a:p>
          <a:p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Öğretmen konuyu anlatırken ipuçları verebilir, bunları yakalamaya çalışmalıyız.</a:t>
            </a:r>
          </a:p>
          <a:p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tutarak dinlediklerinizi tekrar ederseniz, devamlı uyanık kalabilirsiniz.</a:t>
            </a: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27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800000"/>
          </a:solidFill>
        </p:spPr>
        <p:txBody>
          <a:bodyPr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ETKİLİ DİNLEME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3648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REHBERLİK VE PSİKOLOJİ ARŞİVİ\REHBERLİK PANOSU\VERİMLİ DERS ÇALIŞMA VE ZAMAN YÖNETİMİ\dersi_derste_ogre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3" t="5530" r="5516" b="5575"/>
          <a:stretch/>
        </p:blipFill>
        <p:spPr bwMode="auto">
          <a:xfrm>
            <a:off x="5044272" y="1627833"/>
            <a:ext cx="3704191" cy="331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DERSİ, DERSTE DİNLEMEZSENİZ…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5040560" cy="438912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 Akşam eve gidince konuyu anlamak için ekstra zaman kaybı.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 Konular birikir.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 Yazılılarda istenen notlar alınamaz.</a:t>
            </a:r>
          </a:p>
          <a:p>
            <a:pPr>
              <a:buFont typeface="Wingdings" panose="05000000000000000000" pitchFamily="2" charset="2"/>
              <a:buChar char="q"/>
            </a:pPr>
            <a:endParaRPr lang="tr-TR" dirty="0" smtClean="0"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dirty="0" err="1" smtClean="0">
                <a:latin typeface="Trebuchet MS" panose="020B0603020202020204" pitchFamily="34" charset="0"/>
              </a:rPr>
              <a:t>Hergün</a:t>
            </a:r>
            <a:r>
              <a:rPr lang="tr-TR" dirty="0" smtClean="0">
                <a:latin typeface="Trebuchet MS" panose="020B0603020202020204" pitchFamily="34" charset="0"/>
              </a:rPr>
              <a:t> </a:t>
            </a:r>
            <a:r>
              <a:rPr lang="tr-TR" dirty="0">
                <a:latin typeface="Trebuchet MS" panose="020B0603020202020204" pitchFamily="34" charset="0"/>
              </a:rPr>
              <a:t>45 </a:t>
            </a:r>
            <a:r>
              <a:rPr lang="tr-TR" dirty="0" err="1">
                <a:latin typeface="Trebuchet MS" panose="020B0603020202020204" pitchFamily="34" charset="0"/>
              </a:rPr>
              <a:t>dk</a:t>
            </a:r>
            <a:r>
              <a:rPr lang="tr-TR" dirty="0">
                <a:latin typeface="Trebuchet MS" panose="020B0603020202020204" pitchFamily="34" charset="0"/>
              </a:rPr>
              <a:t> çalışmak mı, yazılıya bir - iki gün kala 4-5 saat çalışmak mı?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Son gün 4-5 saat çalışsanız da konuları hazmetmek kolay değil.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10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57096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D0D10-35B3-49D9-B5D1-D427519D4BEF}" type="slidenum">
              <a:rPr lang="tr-TR">
                <a:solidFill>
                  <a:schemeClr val="bg1"/>
                </a:solidFill>
              </a:rPr>
              <a:pPr>
                <a:defRPr/>
              </a:pPr>
              <a:t>29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016" y="692150"/>
            <a:ext cx="7772400" cy="1152525"/>
          </a:xfrm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DERSİ DERSTE ÖĞRENMEK, SOSYAL ETKİNLİKLERİNE ZAMAN VE İMKAN SAĞLAR</a:t>
            </a:r>
            <a:endParaRPr lang="tr-TR" sz="2800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6872" name="Picture 8" descr="BikeTrail 9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83782"/>
            <a:ext cx="2736850" cy="229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6873" name="Picture 9" descr="mother-child-800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697" y="4077494"/>
            <a:ext cx="2514600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0" descr="MotherAndChild 9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2759137" cy="226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6876" name="Picture 12" descr="tGerrans%20driving%20the%20Elite%20bunc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03251"/>
            <a:ext cx="2536825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8138" name="Picture 13" descr="tRace%20winner%20Simon%20Gerrans%20holds%20the%20Teams%20Ch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93234"/>
            <a:ext cx="2503487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ayt Numarası Yer Tutucusu 4"/>
          <p:cNvSpPr txBox="1">
            <a:spLocks/>
          </p:cNvSpPr>
          <p:nvPr/>
        </p:nvSpPr>
        <p:spPr>
          <a:xfrm>
            <a:off x="8281988" y="5886450"/>
            <a:ext cx="609600" cy="520700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en-US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6140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4624"/>
            <a:ext cx="8640000" cy="720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NİÇİN OKULA GİDİYORUZ; AMACIMIZ NE?</a:t>
            </a:r>
            <a:endParaRPr lang="tr-TR" sz="4400" cap="none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00808"/>
            <a:ext cx="4925505" cy="5040412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Başarılı olmak için,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Bir 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şeyler üretebilmek için,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Meslek sahibi olmak için,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Kendi ayakları üzerinde durabilmek için</a:t>
            </a:r>
            <a:endParaRPr lang="tr-TR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tr-TR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tr-TR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27654" name="Picture 5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r="3355" b="2866"/>
          <a:stretch/>
        </p:blipFill>
        <p:spPr>
          <a:xfrm>
            <a:off x="5364088" y="908720"/>
            <a:ext cx="3392682" cy="4822012"/>
          </a:xfrm>
          <a:noFill/>
        </p:spPr>
      </p:pic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E3E73-0E97-4343-9EB9-562904C46F42}" type="slidenum">
              <a:rPr lang="tr-TR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15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95936" y="980728"/>
            <a:ext cx="4392488" cy="5591544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Öğrenilen bilgilerin % 70’i 1 saat içinde, % 80’i 24 saat içinde unutulmaktadır. 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Unutmayı azaltan en önemli etkinlik tekrardır!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Özellikle uykudan önce ya da sabah kalktığınızda yapılan tekrarlar unutmayı engeller. 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Sürekli ve belirli aralıklarla tekrar yapın.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Haftanın belirli saatlerini, ayın belirli günlerini tekrar yapmak amacıyla belirleyin.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Tuttuğunuz notlarla tekrar yaparsanız zaman kazanırsınız.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Bir başkasına anlatarak tekrar yapmanın da büyük yararı vardır.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Tekrar yaparken aynı türden dersleri bir arada çalışmayın. Bu durum sıkıcı olacağı için dikkatinizi dağıtır.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30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704"/>
            <a:ext cx="8640000" cy="720000"/>
          </a:xfr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TEKRAR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3995936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chemeClr val="accent1">
              <a:lumMod val="75000"/>
            </a:schemeClr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Neden Düzenli Tekrar Yapmam Gerekiyor?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067944" y="836712"/>
            <a:ext cx="4320480" cy="59039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Konu daha kolay anlaşılır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Anlaşılmayan konular için zaman kazanılır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Anlaşılan konular hafızaya aktarılması </a:t>
            </a:r>
            <a:r>
              <a:rPr lang="tr-T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sağlanılır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Bir sonraki bilgilerin daha kolay anlaşılması sağlanır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Sınava daha az kaygılı gireriz.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Öğrenmek için öğrenmiş oluruz.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Sınav gecesi çalışma günü kurtarmak ve geçer not almak için yapılır.</a:t>
            </a:r>
          </a:p>
          <a:p>
            <a:pPr eaLnBrk="1" hangingPunct="1">
              <a:lnSpc>
                <a:spcPct val="150000"/>
              </a:lnSpc>
              <a:defRPr/>
            </a:pPr>
            <a:endParaRPr lang="tr-TR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31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6386" name="Picture 2" descr="D:\REHBERLİK VE PSİKOLOJİ ARŞİVİ\REHBERLİK PANOSU\VERİMLİ DERS ÇALIŞMA VE ZAMAN YÖNETİMİ\verimliders_tekr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764704"/>
            <a:ext cx="4032448" cy="607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90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30830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730830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32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41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95936" y="1052736"/>
            <a:ext cx="4680520" cy="5432708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Bilgiyi saklamanın ve ilerde anımsamanın en etkili yolu not almak, daha sonra bu bilgileri tekrarlamaktır.</a:t>
            </a:r>
          </a:p>
          <a:p>
            <a:endParaRPr lang="tr-TR" sz="9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alarak derse katılan öğrencinin dikkati dağılmaz.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endParaRPr lang="tr-TR" sz="13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tutmada en önemli ilke, anlatılanları bire bir yazmak değil, önemli kısımları, ana düşünceleri dinleyenin kendi cümleleriyle yazmasıdır. </a:t>
            </a:r>
          </a:p>
          <a:p>
            <a:endParaRPr lang="tr-TR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Alınan notlar eve gidince temize çekilirse hafızaya daha iyi yerleşir.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33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003399"/>
          </a:solidFill>
        </p:spPr>
        <p:txBody>
          <a:bodyPr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NOT TUTMA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7" name="İçerik Yer Tutucus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9"/>
          <a:stretch/>
        </p:blipFill>
        <p:spPr bwMode="auto">
          <a:xfrm>
            <a:off x="179512" y="836712"/>
            <a:ext cx="4120587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177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003399"/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t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İYİ NOT TUTMANIN ÖN ŞARTI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939" y="980728"/>
            <a:ext cx="5189133" cy="5615905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tutmadan önce öğretmenin anlattıkları iyice dinlenmeli öğretmen söyledikten sonra not tutulmalı.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Öğretmenin üzerinde durduğu ve önemli olduğunu söylediği yerlerin sınav sorusu olabileceği dikkatli öğrenciler tarafından kolayca anlaşılabilir.</a:t>
            </a: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defRPr/>
            </a:pPr>
            <a:endParaRPr lang="tr-TR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813C8-34C3-42A6-A523-E3B015435601}" type="slidenum">
              <a:rPr lang="tr-TR">
                <a:solidFill>
                  <a:schemeClr val="bg1"/>
                </a:solidFill>
                <a:latin typeface="Trebuchet MS" panose="020B0603020202020204" pitchFamily="34" charset="0"/>
              </a:rPr>
              <a:pPr>
                <a:defRPr/>
              </a:pPr>
              <a:t>34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64704"/>
            <a:ext cx="3635896" cy="2564904"/>
          </a:xfrm>
          <a:prstGeom prst="rect">
            <a:avLst/>
          </a:prstGeom>
        </p:spPr>
      </p:pic>
      <p:pic>
        <p:nvPicPr>
          <p:cNvPr id="7170" name="Picture 2" descr="D:\REHBERLİK VE PSİKOLOJİ ARŞİVİ\REHBERLİK PANOSU\VERİMLİ DERS ÇALIŞMA VE ZAMAN YÖNETİMİ\1052225_10204804028755083_4583139832513156556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3635896" cy="2333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73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064896" cy="51998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Yeni bir konuyu iyice öğrendikten sonra özetini çıkarmaya çalışın ve bunu öğrendiğiniz tüm konulara uygulamaya çalışın.</a:t>
            </a:r>
          </a:p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Yeni öğrendiğiniz konularda özet çıkarmanız daha iyi kavramanızı sağlayacaktır.</a:t>
            </a:r>
          </a:p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Sınavda çıkabilecek sorular ve cevapları şekilde de derslerin önemli konularını özet çıkarabilirsiniz.</a:t>
            </a:r>
          </a:p>
          <a:p>
            <a:pPr>
              <a:lnSpc>
                <a:spcPct val="150000"/>
              </a:lnSpc>
              <a:buNone/>
            </a:pP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35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8464" y="44624"/>
            <a:ext cx="8640000" cy="720000"/>
          </a:xfrm>
          <a:solidFill>
            <a:srgbClr val="000066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ÖZET ÇIKARMA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58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10" descr="Ekran Kırpma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812782"/>
            <a:ext cx="4184143" cy="4848466"/>
          </a:xfrm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36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VERİMLİ OKUMA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46487" y="6132816"/>
            <a:ext cx="80388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rebuchet MS" panose="020B0603020202020204" pitchFamily="34" charset="0"/>
              </a:rPr>
              <a:t>Her gün 30 dakika kitap okuyun</a:t>
            </a:r>
            <a:endParaRPr lang="tr-TR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11266" name="Picture 2" descr="D:\REHBERLİK VE PSİKOLOJİ ARŞİVİ\REHBERLİK PANOSU\VERİMLİ DERS ÇALIŞMA VE ZAMAN YÖNETİMİ\10462978_10204804025394999_730759336089860373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7" y="836712"/>
            <a:ext cx="4425514" cy="502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71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FFD1D1"/>
          </a:solidFill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anose="020B0603020202020204" pitchFamily="34" charset="0"/>
              </a:rPr>
              <a:t>ZORLANILAN DERS KENARA BIRAKILMAMALI</a:t>
            </a:r>
            <a:endParaRPr lang="tr-TR" sz="32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7755632" cy="5305800"/>
          </a:xfrm>
        </p:spPr>
        <p:txBody>
          <a:bodyPr/>
          <a:lstStyle/>
          <a:p>
            <a:r>
              <a:rPr lang="tr-TR" sz="2800" dirty="0" smtClean="0">
                <a:latin typeface="Trebuchet MS" panose="020B0603020202020204" pitchFamily="34" charset="0"/>
              </a:rPr>
              <a:t>Özelikle matematik ve İngilizce gibi derslerde başarısızlık yaşanması halinde o derslere hiç çalışmama dersi dinlememe bizi asla başarılı yapmaz.</a:t>
            </a:r>
          </a:p>
          <a:p>
            <a:endParaRPr lang="tr-TR" sz="1100" dirty="0" smtClean="0">
              <a:latin typeface="Trebuchet MS" panose="020B0603020202020204" pitchFamily="34" charset="0"/>
            </a:endParaRPr>
          </a:p>
          <a:p>
            <a:r>
              <a:rPr lang="tr-TR" sz="2800" dirty="0" smtClean="0">
                <a:latin typeface="Trebuchet MS" panose="020B0603020202020204" pitchFamily="34" charset="0"/>
              </a:rPr>
              <a:t>Bu derslerdeki amacımız alabildiğimiz en iyi not olmalı ve çalışmayı asla bırakmamalıyız.</a:t>
            </a:r>
          </a:p>
          <a:p>
            <a:endParaRPr lang="tr-TR" sz="1100" dirty="0" smtClean="0">
              <a:latin typeface="Trebuchet MS" panose="020B0603020202020204" pitchFamily="34" charset="0"/>
            </a:endParaRPr>
          </a:p>
          <a:p>
            <a:r>
              <a:rPr lang="tr-TR" sz="2800" dirty="0" smtClean="0">
                <a:latin typeface="Trebuchet MS" panose="020B0603020202020204" pitchFamily="34" charset="0"/>
              </a:rPr>
              <a:t>Öğretmenden veya o dersi iyi olan bir öğrenciden yardım alabiliriz emek verdiğimiz takdirde mutlaka zorlandığımız derslerde de başarılı olabiliriz.</a:t>
            </a:r>
            <a:endParaRPr lang="tr-TR" sz="2800" dirty="0"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37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4451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8464" y="44624"/>
            <a:ext cx="8640000" cy="720000"/>
          </a:xfrm>
          <a:solidFill>
            <a:srgbClr val="660033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FARKLI KAYNAKLARDAN YARARLANMAK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1924" y="1196752"/>
            <a:ext cx="8870555" cy="5544616"/>
          </a:xfrm>
        </p:spPr>
        <p:txBody>
          <a:bodyPr>
            <a:normAutofit/>
          </a:bodyPr>
          <a:lstStyle/>
          <a:p>
            <a:r>
              <a:rPr lang="tr-TR" dirty="0">
                <a:latin typeface="Trebuchet MS" panose="020B0603020202020204" pitchFamily="34" charset="0"/>
              </a:rPr>
              <a:t>Ders çalışırken olabildiğince farklı kaynaktan bilgi edinmek , çalıştığınız konu hakkında daha geniş bilgiler edinmenizi sağlar. Bu nedenle mümkünse en az iki kaynaktan çalışın.</a:t>
            </a:r>
          </a:p>
          <a:p>
            <a:endParaRPr lang="tr-TR" sz="1400" dirty="0"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Ancak unutmayın ki, ulaşılan her bilgi eksiksiz ve doğru olmayabilir. Kullandığınız kaynakların güncel ve güvenilir olmasına dikkat etmelisiniz.</a:t>
            </a:r>
          </a:p>
          <a:p>
            <a:pPr marL="0" indent="0">
              <a:buNone/>
            </a:pPr>
            <a:r>
              <a:rPr lang="tr-T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TEST ÇÖZME</a:t>
            </a:r>
            <a:endParaRPr lang="tr-TR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Konu çalışmak kadar önemli bir diğer konu da soru çözümüdür. Farklı kaynaklardan sorular çözmek daha farklı sorularla karşılaşmanızı sağlar</a:t>
            </a:r>
            <a:r>
              <a:rPr lang="tr-TR" dirty="0" smtClean="0">
                <a:latin typeface="Trebuchet MS" panose="020B0603020202020204" pitchFamily="34" charset="0"/>
              </a:rPr>
              <a:t>. farklı </a:t>
            </a:r>
            <a:r>
              <a:rPr lang="tr-TR" dirty="0">
                <a:latin typeface="Trebuchet MS" panose="020B0603020202020204" pitchFamily="34" charset="0"/>
              </a:rPr>
              <a:t>soruların çözümünü öğrenmek ise sınavlarda size avantaj sağlar.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9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38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266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ınav planı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3240360" cy="257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chemeClr val="accent1"/>
          </a:solidFill>
        </p:spPr>
        <p:txBody>
          <a:bodyPr anchor="ctr">
            <a:normAutofit/>
          </a:bodyPr>
          <a:lstStyle/>
          <a:p>
            <a:pPr algn="ctr"/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SINAV İÇİN PLANLAMA</a:t>
            </a:r>
            <a:endParaRPr lang="tr-TR" alt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5856" y="908720"/>
            <a:ext cx="5400104" cy="5795902"/>
          </a:xfrm>
        </p:spPr>
        <p:txBody>
          <a:bodyPr/>
          <a:lstStyle/>
          <a:p>
            <a:r>
              <a:rPr lang="tr-TR" altLang="tr-TR" sz="2000" dirty="0">
                <a:latin typeface="Trebuchet MS" panose="020B0603020202020204" pitchFamily="34" charset="0"/>
              </a:rPr>
              <a:t>Yazılı tarihleri alınmalı,</a:t>
            </a:r>
          </a:p>
          <a:p>
            <a:r>
              <a:rPr lang="tr-TR" altLang="tr-TR" sz="2000" dirty="0" smtClean="0">
                <a:latin typeface="Trebuchet MS" panose="020B0603020202020204" pitchFamily="34" charset="0"/>
              </a:rPr>
              <a:t>Çalışılacak </a:t>
            </a:r>
            <a:r>
              <a:rPr lang="tr-TR" altLang="tr-TR" sz="2000" dirty="0">
                <a:latin typeface="Trebuchet MS" panose="020B0603020202020204" pitchFamily="34" charset="0"/>
              </a:rPr>
              <a:t>konular ve çalışılacak zaman planlanmalıdır. </a:t>
            </a:r>
          </a:p>
          <a:p>
            <a:r>
              <a:rPr lang="tr-TR" altLang="tr-TR" sz="2000" dirty="0">
                <a:latin typeface="Trebuchet MS" panose="020B0603020202020204" pitchFamily="34" charset="0"/>
              </a:rPr>
              <a:t>Sınavdan bir hafta önce çalışma ve planlama yaparsanız öğrenemediğiniz ve anlamadığınız konuları not edip ve </a:t>
            </a:r>
            <a:r>
              <a:rPr lang="tr-TR" altLang="tr-TR" sz="2000" dirty="0" smtClean="0">
                <a:latin typeface="Trebuchet MS" panose="020B0603020202020204" pitchFamily="34" charset="0"/>
              </a:rPr>
              <a:t>Öğretmenlerinize </a:t>
            </a:r>
            <a:r>
              <a:rPr lang="tr-TR" altLang="tr-TR" sz="2000" dirty="0">
                <a:latin typeface="Trebuchet MS" panose="020B0603020202020204" pitchFamily="34" charset="0"/>
              </a:rPr>
              <a:t>ya da arkadaşlarınıza soracak zaman bulabilirsiniz.</a:t>
            </a:r>
          </a:p>
          <a:p>
            <a:r>
              <a:rPr lang="tr-TR" altLang="tr-TR" sz="2000" dirty="0">
                <a:latin typeface="Trebuchet MS" panose="020B0603020202020204" pitchFamily="34" charset="0"/>
              </a:rPr>
              <a:t>Son akşam genel tekrar  ve yazılı yapabilirsiniz</a:t>
            </a:r>
            <a:r>
              <a:rPr lang="tr-TR" altLang="tr-TR" sz="2000" dirty="0" smtClean="0">
                <a:latin typeface="Trebuchet MS" panose="020B0603020202020204" pitchFamily="34" charset="0"/>
              </a:rPr>
              <a:t>.</a:t>
            </a:r>
          </a:p>
          <a:p>
            <a:r>
              <a:rPr lang="tr-TR" altLang="tr-TR" sz="2000" dirty="0" smtClean="0">
                <a:latin typeface="Trebuchet MS" panose="020B0603020202020204" pitchFamily="34" charset="0"/>
              </a:rPr>
              <a:t> </a:t>
            </a:r>
            <a:r>
              <a:rPr lang="tr-TR" altLang="tr-TR" sz="2000" dirty="0">
                <a:latin typeface="Trebuchet MS" panose="020B0603020202020204" pitchFamily="34" charset="0"/>
              </a:rPr>
              <a:t>Sözlü yaptığınızda kendinizi ifade etme olanağı kazanırsınız güzel konuşma yeteneğinizi geliştirmiş olursunuz. </a:t>
            </a:r>
            <a:endParaRPr lang="tr-TR" altLang="tr-TR" sz="2000" dirty="0" smtClean="0">
              <a:latin typeface="Trebuchet MS" panose="020B0603020202020204" pitchFamily="34" charset="0"/>
            </a:endParaRPr>
          </a:p>
          <a:p>
            <a:r>
              <a:rPr lang="tr-TR" altLang="tr-TR" sz="2000" dirty="0" smtClean="0">
                <a:latin typeface="Trebuchet MS" panose="020B0603020202020204" pitchFamily="34" charset="0"/>
              </a:rPr>
              <a:t>Hangi </a:t>
            </a:r>
            <a:r>
              <a:rPr lang="tr-TR" altLang="tr-TR" sz="2000" dirty="0">
                <a:latin typeface="Trebuchet MS" panose="020B0603020202020204" pitchFamily="34" charset="0"/>
              </a:rPr>
              <a:t>konuları bilip bilmediğinizi öğrenmiş olursunuz. Test çözebilirsiniz. Öğrendiğiniz konuyu pekiştirmiş olursunuz. </a:t>
            </a:r>
          </a:p>
          <a:p>
            <a:endParaRPr lang="tr-TR" altLang="tr-TR" sz="2000" dirty="0">
              <a:latin typeface="Trebuchet MS" panose="020B0603020202020204" pitchFamily="34" charset="0"/>
            </a:endParaRPr>
          </a:p>
        </p:txBody>
      </p:sp>
      <p:pic>
        <p:nvPicPr>
          <p:cNvPr id="8196" name="Picture 4" descr="plan yapmak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87" y="3874929"/>
            <a:ext cx="3240360" cy="297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39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63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40000" cy="720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VERİMLİ DERS ÇALIŞMA YÖNTEMLERİ</a:t>
            </a:r>
            <a:endParaRPr lang="tr-TR" sz="3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143932" cy="543042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tr-TR" sz="30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	</a:t>
            </a:r>
            <a:endParaRPr lang="tr-TR" sz="3000" b="1" dirty="0" smtClean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sz="28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Motivasyon (İstek-inanmak)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Amaç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belirleme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Planlı ve programlı çalışma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Zamanın iyi kullanılması ve planlanması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Çalışma ortamının düzenlenmesi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B0F0"/>
                </a:solidFill>
                <a:latin typeface="Trebuchet MS" panose="020B0603020202020204" pitchFamily="34" charset="0"/>
              </a:rPr>
              <a:t>Etkili dinleme</a:t>
            </a:r>
            <a:endParaRPr lang="tr-TR" sz="2800" dirty="0">
              <a:solidFill>
                <a:srgbClr val="00B0F0"/>
              </a:solidFill>
              <a:latin typeface="Trebuchet MS" panose="020B0603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Not tutma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92D050"/>
                </a:solidFill>
                <a:latin typeface="Trebuchet MS" panose="020B0603020202020204" pitchFamily="34" charset="0"/>
              </a:rPr>
              <a:t>Verimli okuma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Özet çıkarma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Derse hazırlıklı gelme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Tekrar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Zorlanılan 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ders kenara 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bırakılmamalı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Farklı Kaynaklardan Yararlanmak-Test Çözmek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4</a:t>
            </a:fld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Documents and Settings\USER\Local Settings\Temporary Internet Files\Content.IE5\AN7PPIHI\MCj043751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212976"/>
            <a:ext cx="3190823" cy="2283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140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640000" cy="720000"/>
          </a:xfrm>
          <a:solidFill>
            <a:schemeClr val="accent1"/>
          </a:solidFill>
        </p:spPr>
        <p:txBody>
          <a:bodyPr anchor="ctr"/>
          <a:lstStyle/>
          <a:p>
            <a:pPr algn="ctr"/>
            <a:r>
              <a:rPr lang="tr-TR" altLang="tr-TR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SINAVA HAZIRLIĞIN YARARI</a:t>
            </a:r>
            <a:endParaRPr lang="tr-TR" altLang="tr-TR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326064"/>
            <a:ext cx="3960440" cy="4525963"/>
          </a:xfrm>
        </p:spPr>
        <p:txBody>
          <a:bodyPr/>
          <a:lstStyle/>
          <a:p>
            <a:r>
              <a:rPr lang="tr-TR" altLang="tr-TR" sz="2400" dirty="0">
                <a:latin typeface="Trebuchet MS" panose="020B0603020202020204" pitchFamily="34" charset="0"/>
              </a:rPr>
              <a:t>Sınav konuları ne kadar öğrendiğinizi ölçen bir araçtır.</a:t>
            </a:r>
          </a:p>
          <a:p>
            <a:r>
              <a:rPr lang="tr-TR" altLang="tr-TR" sz="2400" dirty="0">
                <a:latin typeface="Trebuchet MS" panose="020B0603020202020204" pitchFamily="34" charset="0"/>
              </a:rPr>
              <a:t>Sınava önceden hazırlananlar kendine daha çok </a:t>
            </a:r>
            <a:r>
              <a:rPr lang="tr-TR" altLang="tr-TR" sz="2400" dirty="0" smtClean="0">
                <a:latin typeface="Trebuchet MS" panose="020B0603020202020204" pitchFamily="34" charset="0"/>
              </a:rPr>
              <a:t>güvenir.</a:t>
            </a:r>
          </a:p>
          <a:p>
            <a:r>
              <a:rPr lang="tr-TR" altLang="tr-TR" sz="2400" dirty="0" smtClean="0">
                <a:latin typeface="Trebuchet MS" panose="020B0603020202020204" pitchFamily="34" charset="0"/>
              </a:rPr>
              <a:t>Kendinden </a:t>
            </a:r>
            <a:r>
              <a:rPr lang="tr-TR" altLang="tr-TR" sz="2400" dirty="0">
                <a:latin typeface="Trebuchet MS" panose="020B0603020202020204" pitchFamily="34" charset="0"/>
              </a:rPr>
              <a:t>emin ve rahat olur. </a:t>
            </a:r>
            <a:endParaRPr lang="tr-TR" altLang="tr-TR" sz="2400" dirty="0" smtClean="0">
              <a:latin typeface="Trebuchet MS" panose="020B0603020202020204" pitchFamily="34" charset="0"/>
            </a:endParaRPr>
          </a:p>
          <a:p>
            <a:r>
              <a:rPr lang="tr-TR" altLang="tr-TR" sz="2400" dirty="0" smtClean="0">
                <a:latin typeface="Trebuchet MS" panose="020B0603020202020204" pitchFamily="34" charset="0"/>
              </a:rPr>
              <a:t>Kaygı </a:t>
            </a:r>
            <a:r>
              <a:rPr lang="tr-TR" altLang="tr-TR" sz="2400" dirty="0">
                <a:latin typeface="Trebuchet MS" panose="020B0603020202020204" pitchFamily="34" charset="0"/>
              </a:rPr>
              <a:t>düzeyi düşük olur. </a:t>
            </a:r>
            <a:endParaRPr lang="tr-TR" altLang="tr-TR" sz="2400" dirty="0" smtClean="0">
              <a:latin typeface="Trebuchet MS" panose="020B0603020202020204" pitchFamily="34" charset="0"/>
            </a:endParaRPr>
          </a:p>
          <a:p>
            <a:r>
              <a:rPr lang="tr-TR" altLang="tr-TR" sz="2400" dirty="0" smtClean="0">
                <a:latin typeface="Trebuchet MS" panose="020B0603020202020204" pitchFamily="34" charset="0"/>
              </a:rPr>
              <a:t>Sınavlardan </a:t>
            </a:r>
            <a:r>
              <a:rPr lang="tr-TR" altLang="tr-TR" sz="2400" dirty="0">
                <a:latin typeface="Trebuchet MS" panose="020B0603020202020204" pitchFamily="34" charset="0"/>
              </a:rPr>
              <a:t>iyi sonuç alır.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326064"/>
            <a:ext cx="4720952" cy="4335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40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937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Sonları slaytları isteğe bağlı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41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7412" name="Picture 4" descr="dinlediğiniz için teşekkürler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8"/>
            <a:ext cx="8712968" cy="6856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460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tr-TR" sz="8800" dirty="0" smtClean="0"/>
              <a:t>EK SLAYTLAR</a:t>
            </a:r>
            <a:endParaRPr lang="tr-TR" sz="8800" dirty="0"/>
          </a:p>
        </p:txBody>
      </p:sp>
    </p:spTree>
    <p:extLst>
      <p:ext uri="{BB962C8B-B14F-4D97-AF65-F5344CB8AC3E}">
        <p14:creationId xmlns:p14="http://schemas.microsoft.com/office/powerpoint/2010/main" val="2489085511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-1"/>
            <a:ext cx="8640000" cy="720000"/>
          </a:xfrm>
          <a:solidFill>
            <a:schemeClr val="accent1"/>
          </a:solidFill>
        </p:spPr>
        <p:txBody>
          <a:bodyPr/>
          <a:lstStyle/>
          <a:p>
            <a:r>
              <a:rPr lang="tr-TR" alt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YAZILILARDA NELERE DİKKAT EDİLMELİ!</a:t>
            </a:r>
            <a:endParaRPr lang="tr-TR" altLang="tr-TR" sz="3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803299"/>
            <a:ext cx="5926137" cy="54340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Sınavdan önceki teneffüste ses yapmamaya özen gösterin sesli ortamlardan uzaklaşın. Aşırı gürültü stres ve baş ağrısına neden olur. Yeni konu öğrenmek yerine öğrendiğiniz konuları tekrar edin.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Sınıfı teneffüste mutlaka havalandırın. Beynin öğrenmeye açık olabilmesi için oksijene ihtiyacı vardır.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Sınavla ilgili araç ve gereçlerinizi öğretmen sınıfa girmeden hazırlayın. 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Sınavdan önce arkanıza yaslanın üç kere derin nefes egzersizi yapın ve kendinizi motive edecek güzel sözler söyleyin. ( yapacağım kendime güveniyorum ) 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 kağıdınızı soruları gözden geçirin.</a:t>
            </a:r>
          </a:p>
          <a:p>
            <a:pPr>
              <a:lnSpc>
                <a:spcPct val="80000"/>
              </a:lnSpc>
              <a:buFontTx/>
              <a:buNone/>
            </a:pPr>
            <a:endParaRPr lang="tr-TR" altLang="tr-TR" sz="1400" b="1" dirty="0">
              <a:latin typeface="Trebuchet MS" panose="020B0603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Öncelikle sizin için en kolay ve bildiğinizi düşündüğünüz soruları önce yapın. Zaman kaybınız olmaz.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Sık sık saate bakmak yerine bir iki kere bakmak yeterli olacaktır. Hızınızı ve dikkatinizi arttıracaktır. 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Yazılılarda duruşunuz önemlidir. Dik oturmaya kağıtla kendi aranızdaki mesafeyi koruyun. 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Sadece sorulara odaklanın etrafınızla ilgilenmeyin.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Soruları dikkatli okumaya ve anlamaya çalışın.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Sorularda önemli gördüğünüz yargı ve kelimelerin altını çizin.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Soruları çözümünü bulamadınız. Kafanız takıldı arkanıza yaslanın gözlerinizi kapatıp derin nefes alın tekrar soruya odaklanın. Aklınıza hala gelmiyorsa biraz boşluk bırakın diğer soruya geçin.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Sınavda yaptıklarınızı son bir kez kontrol edin.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SINAVDAN SONRA SORULARIN CEVAPLARINI ÖĞRENİN.</a:t>
            </a:r>
          </a:p>
        </p:txBody>
      </p:sp>
      <p:pic>
        <p:nvPicPr>
          <p:cNvPr id="67588" name="Picture 4" descr="j0398129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00808"/>
            <a:ext cx="2218545" cy="316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43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9527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640000" cy="719137"/>
          </a:xfrm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tr-TR" alt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DENEME SINAVLARINDA TEST ÇÖZME KURALLARI</a:t>
            </a:r>
            <a:endParaRPr lang="tr-TR" altLang="tr-TR" sz="3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6069012" cy="58054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Deneme sınavlarını önemseyin.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Deneme Sınavından önce arkanıza yaslanın üç kere derin nefes egzersizi yapın ve kendinizi motive edecek güzel sözler söyleyin.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Soru kitapçığını gözden geçirin. 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Testlerde de hangi alandan başlayacağınıza karar verin. 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Test çözerken, duruşunuz önemlidir. Dik oturmaya kağıtla kendi aranızdaki mesafeyi koruyun.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Soruları dikkatli okumaya ve anlamaya çalışın.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Sorularda önemli gördüğünüz yargı ve kelimelerin altını çizin.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Uzun paragraf sorularında önce soruyu okuyun sonra paragrafı okuyun.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Soruları hızlı bir şekilde çözün sorularla fazla inatlaşmayın önce kolay soruları halledin zaman kazanmış olursunuz.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Uzun görünen sorular zor olduğunu düşünmeyin.</a:t>
            </a:r>
          </a:p>
          <a:p>
            <a:pPr>
              <a:lnSpc>
                <a:spcPct val="80000"/>
              </a:lnSpc>
            </a:pPr>
            <a:endParaRPr lang="tr-TR" altLang="tr-TR" sz="2000" dirty="0">
              <a:latin typeface="Trebuchet MS" panose="020B0603020202020204" pitchFamily="34" charset="0"/>
            </a:endParaRPr>
          </a:p>
          <a:p>
            <a:pPr>
              <a:lnSpc>
                <a:spcPct val="80000"/>
              </a:lnSpc>
            </a:pPr>
            <a:endParaRPr lang="tr-TR" altLang="tr-TR" sz="2000" dirty="0">
              <a:latin typeface="Trebuchet MS" panose="020B0603020202020204" pitchFamily="34" charset="0"/>
            </a:endParaRPr>
          </a:p>
        </p:txBody>
      </p:sp>
      <p:pic>
        <p:nvPicPr>
          <p:cNvPr id="70660" name="Picture 4" descr="j039674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4" y="1557339"/>
            <a:ext cx="1967026" cy="359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44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461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11450"/>
            <a:ext cx="7776864" cy="6858000"/>
          </a:xfrm>
          <a:prstGeom prst="rect">
            <a:avLst/>
          </a:prstGeom>
        </p:spPr>
      </p:pic>
      <p:sp>
        <p:nvSpPr>
          <p:cNvPr id="8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45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04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5872"/>
            <a:ext cx="7467265" cy="6858000"/>
          </a:xfrm>
          <a:prstGeom prst="rect">
            <a:avLst/>
          </a:prstGeom>
        </p:spPr>
      </p:pic>
      <p:sp>
        <p:nvSpPr>
          <p:cNvPr id="11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46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59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4016"/>
            <a:ext cx="7704856" cy="6669360"/>
          </a:xfrm>
        </p:spPr>
      </p:pic>
      <p:sp>
        <p:nvSpPr>
          <p:cNvPr id="10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47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93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7416824" cy="6858000"/>
          </a:xfrm>
          <a:prstGeom prst="rect">
            <a:avLst/>
          </a:prstGeom>
        </p:spPr>
      </p:pic>
      <p:sp>
        <p:nvSpPr>
          <p:cNvPr id="8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48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61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5184576" cy="53285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solidFill>
                  <a:srgbClr val="0066FF"/>
                </a:solidFill>
                <a:latin typeface="Trebuchet MS" panose="020B0603020202020204" pitchFamily="34" charset="0"/>
              </a:rPr>
              <a:t>Başarabilmek için önce başaracağınıza yürekten inanın.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000066"/>
                </a:solidFill>
                <a:latin typeface="Trebuchet MS" panose="020B0603020202020204" pitchFamily="34" charset="0"/>
              </a:rPr>
              <a:t>İnandığınız zaman aklınız o şeyi yapmanın yolunu </a:t>
            </a:r>
            <a:r>
              <a:rPr lang="tr-TR" dirty="0" smtClean="0">
                <a:solidFill>
                  <a:srgbClr val="000066"/>
                </a:solidFill>
                <a:latin typeface="Trebuchet MS" panose="020B0603020202020204" pitchFamily="34" charset="0"/>
              </a:rPr>
              <a:t>bulur.</a:t>
            </a:r>
          </a:p>
          <a:p>
            <a:pPr>
              <a:lnSpc>
                <a:spcPct val="150000"/>
              </a:lnSpc>
            </a:pPr>
            <a:r>
              <a:rPr lang="en-AU" dirty="0" err="1" smtClean="0">
                <a:latin typeface="Trebuchet MS" panose="020B0603020202020204" pitchFamily="34" charset="0"/>
              </a:rPr>
              <a:t>Bilinçaltı</a:t>
            </a:r>
            <a:r>
              <a:rPr lang="en-AU" dirty="0" smtClean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söylenene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err="1" smtClean="0">
                <a:latin typeface="Trebuchet MS" panose="020B0603020202020204" pitchFamily="34" charset="0"/>
              </a:rPr>
              <a:t>inanır</a:t>
            </a:r>
            <a:r>
              <a:rPr lang="en-AU" dirty="0" smtClean="0">
                <a:latin typeface="Trebuchet MS" panose="020B0603020202020204" pitchFamily="34" charset="0"/>
              </a:rPr>
              <a:t>.</a:t>
            </a:r>
            <a:endParaRPr lang="tr-TR" dirty="0">
              <a:latin typeface="Trebuchet MS" panose="020B0603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AU" dirty="0" err="1" smtClean="0">
                <a:latin typeface="Trebuchet MS" panose="020B0603020202020204" pitchFamily="34" charset="0"/>
              </a:rPr>
              <a:t>Kendinize</a:t>
            </a:r>
            <a:r>
              <a:rPr lang="tr-TR" dirty="0" smtClean="0">
                <a:latin typeface="Trebuchet MS" panose="020B0603020202020204" pitchFamily="34" charset="0"/>
              </a:rPr>
              <a:t> </a:t>
            </a:r>
            <a:r>
              <a:rPr lang="en-AU" dirty="0">
                <a:latin typeface="Trebuchet MS" panose="020B0603020202020204" pitchFamily="34" charset="0"/>
              </a:rPr>
              <a:t>ne </a:t>
            </a:r>
            <a:r>
              <a:rPr lang="en-AU" dirty="0" err="1">
                <a:latin typeface="Trebuchet MS" panose="020B0603020202020204" pitchFamily="34" charset="0"/>
              </a:rPr>
              <a:t>söylerseniz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smtClean="0">
                <a:latin typeface="Trebuchet MS" panose="020B0603020202020204" pitchFamily="34" charset="0"/>
              </a:rPr>
              <a:t>o </a:t>
            </a:r>
            <a:r>
              <a:rPr lang="en-AU" dirty="0" err="1">
                <a:latin typeface="Trebuchet MS" panose="020B0603020202020204" pitchFamily="34" charset="0"/>
              </a:rPr>
              <a:t>olursunuz</a:t>
            </a:r>
            <a:r>
              <a:rPr lang="en-AU" dirty="0" smtClean="0">
                <a:latin typeface="Trebuchet MS" panose="020B0603020202020204" pitchFamily="34" charset="0"/>
              </a:rPr>
              <a:t>.</a:t>
            </a:r>
            <a:endParaRPr lang="tr-TR" dirty="0" smtClean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dirty="0" smtClean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Ders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çalışmaya</a:t>
            </a:r>
            <a:r>
              <a:rPr lang="en-AU" dirty="0">
                <a:latin typeface="Trebuchet MS" panose="020B0603020202020204" pitchFamily="34" charset="0"/>
              </a:rPr>
              <a:t> eve </a:t>
            </a:r>
            <a:r>
              <a:rPr lang="en-AU" dirty="0" err="1" smtClean="0">
                <a:latin typeface="Trebuchet MS" panose="020B0603020202020204" pitchFamily="34" charset="0"/>
              </a:rPr>
              <a:t>gider</a:t>
            </a:r>
            <a:r>
              <a:rPr lang="tr-TR" dirty="0">
                <a:latin typeface="Trebuchet MS" panose="020B0603020202020204" pitchFamily="34" charset="0"/>
              </a:rPr>
              <a:t> </a:t>
            </a:r>
            <a:r>
              <a:rPr lang="en-AU" dirty="0" err="1" smtClean="0">
                <a:latin typeface="Trebuchet MS" panose="020B0603020202020204" pitchFamily="34" charset="0"/>
              </a:rPr>
              <a:t>gitmez</a:t>
            </a:r>
            <a:r>
              <a:rPr lang="en-AU" dirty="0" smtClean="0">
                <a:latin typeface="Trebuchet MS" panose="020B0603020202020204" pitchFamily="34" charset="0"/>
              </a:rPr>
              <a:t> </a:t>
            </a:r>
            <a:r>
              <a:rPr lang="en-AU" dirty="0" err="1" smtClean="0">
                <a:latin typeface="Trebuchet MS" panose="020B0603020202020204" pitchFamily="34" charset="0"/>
              </a:rPr>
              <a:t>değil,mutlaka</a:t>
            </a:r>
            <a:r>
              <a:rPr lang="tr-TR" dirty="0">
                <a:latin typeface="Trebuchet MS" panose="020B0603020202020204" pitchFamily="34" charset="0"/>
              </a:rPr>
              <a:t> </a:t>
            </a:r>
            <a:r>
              <a:rPr lang="en-AU" dirty="0" err="1" smtClean="0">
                <a:latin typeface="Trebuchet MS" panose="020B0603020202020204" pitchFamily="34" charset="0"/>
              </a:rPr>
              <a:t>dinlendikten</a:t>
            </a:r>
            <a:r>
              <a:rPr lang="en-AU" dirty="0" smtClean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sonra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başlayın</a:t>
            </a:r>
            <a:r>
              <a:rPr lang="en-AU" dirty="0">
                <a:latin typeface="Trebuchet MS" panose="020B0603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tr-TR" sz="2000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3200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2000" dirty="0"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5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1" name="Başlık 10"/>
          <p:cNvSpPr>
            <a:spLocks noGrp="1"/>
          </p:cNvSpPr>
          <p:nvPr>
            <p:ph type="title"/>
          </p:nvPr>
        </p:nvSpPr>
        <p:spPr>
          <a:xfrm>
            <a:off x="179512" y="44624"/>
            <a:ext cx="8496944" cy="720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MOTİVASYON (İSTEK VE İNANMAK)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0242" name="Picture 2" descr="başarı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92913"/>
            <a:ext cx="3674443" cy="359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98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REHBERLİK VE PSİKOLOJİ ARŞİVİ\REHBERLİK PANOSU\VERİMLİ DERS ÇALIŞMA VE ZAMAN YÖNETİMİ\rehberlik_panosu_afis_basari_merdivenler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0"/>
          <a:stretch/>
        </p:blipFill>
        <p:spPr bwMode="auto">
          <a:xfrm>
            <a:off x="251520" y="0"/>
            <a:ext cx="8638303" cy="6696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 algn="ctr">
              <a:defRPr/>
            </a:pPr>
            <a:fld id="{DF3886AF-6DA8-4692-8B5A-BE86A7A5E133}" type="slidenum">
              <a:rPr lang="tr-TR" sz="1600" b="1" smtClean="0">
                <a:solidFill>
                  <a:schemeClr val="bg1"/>
                </a:solidFill>
              </a:rPr>
              <a:pPr algn="ctr">
                <a:defRPr/>
              </a:pPr>
              <a:t>6</a:t>
            </a:fld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21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DERS ÇALIŞMA İSTEĞİNİN ARTIRILMASI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95288" y="1628800"/>
            <a:ext cx="4038600" cy="4475138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b="1" dirty="0">
                <a:solidFill>
                  <a:srgbClr val="336600"/>
                </a:solidFill>
                <a:latin typeface="Trebuchet MS" panose="020B0603020202020204" pitchFamily="34" charset="0"/>
              </a:rPr>
              <a:t>İstekli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Planlı ve programlı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Zamanlama yapmış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Başlayabiliyor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Yeri belli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Yük olarak görmez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Rahat ve huzurlu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Zevkli bir uğraş olarak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dirty="0">
                <a:latin typeface="Trebuchet MS" panose="020B0603020202020204" pitchFamily="34" charset="0"/>
              </a:rPr>
              <a:t>    benimser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427538" y="1628801"/>
            <a:ext cx="3744862" cy="410445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b="1" dirty="0">
                <a:solidFill>
                  <a:srgbClr val="CC0000"/>
                </a:solidFill>
                <a:latin typeface="Trebuchet MS" panose="020B0603020202020204" pitchFamily="34" charset="0"/>
              </a:rPr>
              <a:t>İsteksiz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Plansız ve programsız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Zamanlama yok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Bir türlü başlayamaz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Yeri yoktur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Angarya  gibi görür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Huzursuzdur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Panik içindedir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Anlaşılmaz davranır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Hep mazeretleri vardır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……… 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 algn="ctr">
              <a:defRPr/>
            </a:pPr>
            <a:fld id="{DF3886AF-6DA8-4692-8B5A-BE86A7A5E133}" type="slidenum">
              <a:rPr lang="tr-TR" sz="1600" b="1" smtClean="0">
                <a:solidFill>
                  <a:schemeClr val="bg1"/>
                </a:solidFill>
              </a:rPr>
              <a:pPr algn="ctr">
                <a:defRPr/>
              </a:pPr>
              <a:t>7</a:t>
            </a:fld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1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43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43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430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1000"/>
                                        <p:tgtEl>
                                          <p:spTgt spid="430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430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430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430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430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REHBERLİK VE PSİKOLOJİ ARŞİVİ\REHBERLİK PANOSU\VERİMLİ DERS ÇALIŞMA VE ZAMAN YÖNETİMİ\10847520_10204804028035065_3803330812823132625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568952" cy="5725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2951785A-6459-4F9A-BA34-63CD7951493C}" type="slidenum">
              <a:rPr lang="tr-TR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26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1785A-6459-4F9A-BA34-63CD7951493C}" type="slidenum">
              <a:rPr lang="tr-TR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3851275" y="1981200"/>
            <a:ext cx="5041205" cy="461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prstClr val="black"/>
                </a:solidFill>
                <a:latin typeface="+mn-lt"/>
              </a:rPr>
              <a:t> </a:t>
            </a:r>
            <a:endParaRPr lang="tr-TR" sz="4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78297" y="1052736"/>
            <a:ext cx="506976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Bir türlü çalışmaya başlayamıyorsanız öncelikle kendinize bir AMAÇ BELİRLEYİN.</a:t>
            </a:r>
          </a:p>
          <a:p>
            <a:pPr>
              <a:lnSpc>
                <a:spcPct val="200000"/>
              </a:lnSpc>
            </a:pP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Bu amaca ulaşmak için yapmanız gereken çalışmayı alışkanlık haline getirin.</a:t>
            </a:r>
          </a:p>
          <a:p>
            <a:pPr>
              <a:lnSpc>
                <a:spcPct val="200000"/>
              </a:lnSpc>
            </a:pP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Kazanmak için çaba gerekir.</a:t>
            </a:r>
          </a:p>
          <a:p>
            <a:pPr>
              <a:lnSpc>
                <a:spcPct val="200000"/>
              </a:lnSpc>
            </a:pPr>
            <a:r>
              <a:rPr lang="tr-TR" sz="2000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İşe </a:t>
            </a: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çalışma düzeninizi değiştirerek başlayın. Ya da bir çalışma düzeni oluşturarak (!)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496944" cy="720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AMAÇ –HEDEF BELİRLEME</a:t>
            </a:r>
            <a:endParaRPr lang="tr-TR" alt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2088" name="Picture 40" descr="D:\REHBERLİK VE PSİKOLOJİ ARŞİVİ\REHBERLİK PANOSU\VERİMLİ DERS ÇALIŞMA VE ZAMAN YÖNETİMİ\1911073_291528427700735_815584342595647632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370276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Picture 41" descr="D:\REHBERLİK VE PSİKOLOJİ ARŞİVİ\REHBERLİK PANOSU\VERİMLİ DERS ÇALIŞMA VE ZAMAN YÖNETİMİ\10157345_10152322118364726_157830229934780333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9000"/>
            <a:ext cx="3751312" cy="228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276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Zengin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1784</Words>
  <Application>Microsoft Office PowerPoint</Application>
  <PresentationFormat>Ekran Gösterisi (4:3)</PresentationFormat>
  <Paragraphs>487</Paragraphs>
  <Slides>48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48</vt:i4>
      </vt:variant>
    </vt:vector>
  </HeadingPairs>
  <TitlesOfParts>
    <vt:vector size="50" baseType="lpstr">
      <vt:lpstr>Cumba</vt:lpstr>
      <vt:lpstr>Bit Eşlem Resmi</vt:lpstr>
      <vt:lpstr>GELECEĞİNİZ GELECEĞİMİZDİR.</vt:lpstr>
      <vt:lpstr>VERİMLİ DERS ÇALIŞMA,</vt:lpstr>
      <vt:lpstr>NİÇİN OKULA GİDİYORUZ; AMACIMIZ NE?</vt:lpstr>
      <vt:lpstr>VERİMLİ DERS ÇALIŞMA YÖNTEMLERİ</vt:lpstr>
      <vt:lpstr>MOTİVASYON (İSTEK VE İNANMAK)</vt:lpstr>
      <vt:lpstr>PowerPoint Sunusu</vt:lpstr>
      <vt:lpstr>DERS ÇALIŞMA İSTEĞİNİN ARTIRILMASI</vt:lpstr>
      <vt:lpstr>PowerPoint Sunusu</vt:lpstr>
      <vt:lpstr>AMAÇ –HEDEF BELİRLEME</vt:lpstr>
      <vt:lpstr>AMAÇ –HEDEF BELİRLEME</vt:lpstr>
      <vt:lpstr>AMAÇ  BELİRLEMEK NEDEN  ÖNEMLİDİR?</vt:lpstr>
      <vt:lpstr>PowerPoint Sunusu</vt:lpstr>
      <vt:lpstr>HEDEFE NASIL ULAŞILIR?</vt:lpstr>
      <vt:lpstr>DERSE HAZIRLIKLI GELME</vt:lpstr>
      <vt:lpstr>PowerPoint Sunusu</vt:lpstr>
      <vt:lpstr>PowerPoint Sunusu</vt:lpstr>
      <vt:lpstr>PLANLI PROGRAMLI ÇALIŞMA</vt:lpstr>
      <vt:lpstr>PLANLI PROGRAMLI ÇALIŞMA</vt:lpstr>
      <vt:lpstr>PLANLI PROGRAMLI ÇALIŞMA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ETKİLİ DİNLEME</vt:lpstr>
      <vt:lpstr>DERSİ, DERSTE DİNLEMEZSENİZ…</vt:lpstr>
      <vt:lpstr>DERSİ DERSTE ÖĞRENMEK, SOSYAL ETKİNLİKLERİNE ZAMAN VE İMKAN SAĞLAR</vt:lpstr>
      <vt:lpstr>TEKRAR</vt:lpstr>
      <vt:lpstr>Neden Düzenli Tekrar Yapmam Gerekiyor?</vt:lpstr>
      <vt:lpstr>PowerPoint Sunusu</vt:lpstr>
      <vt:lpstr>NOT TUTMA</vt:lpstr>
      <vt:lpstr>İYİ NOT TUTMANIN ÖN ŞARTI</vt:lpstr>
      <vt:lpstr>ÖZET ÇIKARMA</vt:lpstr>
      <vt:lpstr>VERİMLİ OKUMA</vt:lpstr>
      <vt:lpstr>ZORLANILAN DERS KENARA BIRAKILMAMALI</vt:lpstr>
      <vt:lpstr>FARKLI KAYNAKLARDAN YARARLANMAK</vt:lpstr>
      <vt:lpstr>SINAV İÇİN PLANLAMA</vt:lpstr>
      <vt:lpstr>SINAVA HAZIRLIĞIN YARARI</vt:lpstr>
      <vt:lpstr>PowerPoint Sunusu</vt:lpstr>
      <vt:lpstr>PowerPoint Sunusu</vt:lpstr>
      <vt:lpstr>YAZILILARDA NELERE DİKKAT EDİLMELİ!</vt:lpstr>
      <vt:lpstr>DENEME SINAVLARINDA TEST ÇÖZME KURALLARI</vt:lpstr>
      <vt:lpstr>PowerPoint Sunusu</vt:lpstr>
      <vt:lpstr>PowerPoint Sunusu</vt:lpstr>
      <vt:lpstr>PowerPoint Sunusu</vt:lpstr>
      <vt:lpstr>PowerPoint Sunusu</vt:lpstr>
    </vt:vector>
  </TitlesOfParts>
  <Company>Rehberlik ve Araştırma Merkezi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ensa</dc:creator>
  <cp:lastModifiedBy>Lenovo</cp:lastModifiedBy>
  <cp:revision>46</cp:revision>
  <cp:lastPrinted>1601-01-01T00:00:00Z</cp:lastPrinted>
  <dcterms:created xsi:type="dcterms:W3CDTF">2012-10-11T05:58:57Z</dcterms:created>
  <dcterms:modified xsi:type="dcterms:W3CDTF">2017-12-31T17:57:51Z</dcterms:modified>
</cp:coreProperties>
</file>