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6"/>
  </p:handoutMasterIdLst>
  <p:sldIdLst>
    <p:sldId id="283" r:id="rId2"/>
    <p:sldId id="256" r:id="rId3"/>
    <p:sldId id="257" r:id="rId4"/>
    <p:sldId id="258" r:id="rId5"/>
    <p:sldId id="261" r:id="rId6"/>
    <p:sldId id="262" r:id="rId7"/>
    <p:sldId id="275" r:id="rId8"/>
    <p:sldId id="274" r:id="rId9"/>
    <p:sldId id="263" r:id="rId10"/>
    <p:sldId id="269" r:id="rId11"/>
    <p:sldId id="259" r:id="rId12"/>
    <p:sldId id="260" r:id="rId13"/>
    <p:sldId id="264" r:id="rId14"/>
    <p:sldId id="266" r:id="rId15"/>
    <p:sldId id="277" r:id="rId16"/>
    <p:sldId id="276" r:id="rId17"/>
    <p:sldId id="265" r:id="rId18"/>
    <p:sldId id="268" r:id="rId19"/>
    <p:sldId id="278" r:id="rId20"/>
    <p:sldId id="281" r:id="rId21"/>
    <p:sldId id="280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71" d="100"/>
          <a:sy n="71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B-4BE8-B97F-65064BA6F3B9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B-4BE8-B97F-65064BA6F3B9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Seri 3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FB-4BE8-B97F-65064BA6F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62497376"/>
        <c:axId val="-662496288"/>
        <c:axId val="0"/>
      </c:bar3DChart>
      <c:catAx>
        <c:axId val="-6624973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-662496288"/>
        <c:crosses val="autoZero"/>
        <c:auto val="1"/>
        <c:lblAlgn val="ctr"/>
        <c:lblOffset val="100"/>
        <c:noMultiLvlLbl val="0"/>
      </c:catAx>
      <c:valAx>
        <c:axId val="-6624962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66249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615A6-38EE-48D1-AF7D-29FE8EB348C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485A2788-2571-44AD-BA48-E7C4557A292F}">
      <dgm:prSet/>
      <dgm:spPr/>
      <dgm:t>
        <a:bodyPr/>
        <a:lstStyle/>
        <a:p>
          <a:pPr rtl="0"/>
          <a:r>
            <a:rPr lang="tr-TR" dirty="0" smtClean="0"/>
            <a:t>*Donanım</a:t>
          </a:r>
          <a:endParaRPr lang="tr-TR" dirty="0"/>
        </a:p>
      </dgm:t>
    </dgm:pt>
    <dgm:pt modelId="{81A4DF22-F37B-4238-9593-B3D66FFDF951}" type="parTrans" cxnId="{D01DC6AD-82CF-4CAC-9F7D-DCA77E2A78B8}">
      <dgm:prSet/>
      <dgm:spPr/>
      <dgm:t>
        <a:bodyPr/>
        <a:lstStyle/>
        <a:p>
          <a:endParaRPr lang="tr-TR"/>
        </a:p>
      </dgm:t>
    </dgm:pt>
    <dgm:pt modelId="{0E994F1D-A77A-4B85-9646-73CDFC42E5E8}" type="sibTrans" cxnId="{D01DC6AD-82CF-4CAC-9F7D-DCA77E2A78B8}">
      <dgm:prSet/>
      <dgm:spPr/>
      <dgm:t>
        <a:bodyPr/>
        <a:lstStyle/>
        <a:p>
          <a:endParaRPr lang="tr-TR"/>
        </a:p>
      </dgm:t>
    </dgm:pt>
    <dgm:pt modelId="{994AC5E2-D2C4-4668-A0D9-F6F77E766F46}">
      <dgm:prSet/>
      <dgm:spPr/>
      <dgm:t>
        <a:bodyPr/>
        <a:lstStyle/>
        <a:p>
          <a:pPr rtl="0"/>
          <a:r>
            <a:rPr lang="tr-TR" dirty="0" smtClean="0"/>
            <a:t>*Vicdan</a:t>
          </a:r>
          <a:endParaRPr lang="tr-TR" dirty="0"/>
        </a:p>
      </dgm:t>
    </dgm:pt>
    <dgm:pt modelId="{854518DA-54F0-4AF4-BF7E-7F159A837C9D}" type="parTrans" cxnId="{985DB207-C15F-4903-B41A-FC04486ED87E}">
      <dgm:prSet/>
      <dgm:spPr/>
      <dgm:t>
        <a:bodyPr/>
        <a:lstStyle/>
        <a:p>
          <a:endParaRPr lang="tr-TR"/>
        </a:p>
      </dgm:t>
    </dgm:pt>
    <dgm:pt modelId="{421DB7FE-8C51-40FF-8291-EB3D253AC6F4}" type="sibTrans" cxnId="{985DB207-C15F-4903-B41A-FC04486ED87E}">
      <dgm:prSet/>
      <dgm:spPr/>
      <dgm:t>
        <a:bodyPr/>
        <a:lstStyle/>
        <a:p>
          <a:endParaRPr lang="tr-TR"/>
        </a:p>
      </dgm:t>
    </dgm:pt>
    <dgm:pt modelId="{DDF672F2-1A25-4231-814C-3AD9AB1FC1A3}">
      <dgm:prSet/>
      <dgm:spPr/>
      <dgm:t>
        <a:bodyPr/>
        <a:lstStyle/>
        <a:p>
          <a:pPr rtl="0"/>
          <a:r>
            <a:rPr lang="tr-TR" dirty="0" smtClean="0"/>
            <a:t>*Merhamet</a:t>
          </a:r>
        </a:p>
      </dgm:t>
    </dgm:pt>
    <dgm:pt modelId="{CD2654E3-33F2-4EEA-A980-991AFE49EFBF}" type="parTrans" cxnId="{85D4BA11-6265-490E-82EA-85BF967AC2EA}">
      <dgm:prSet/>
      <dgm:spPr/>
      <dgm:t>
        <a:bodyPr/>
        <a:lstStyle/>
        <a:p>
          <a:endParaRPr lang="tr-TR"/>
        </a:p>
      </dgm:t>
    </dgm:pt>
    <dgm:pt modelId="{ED4B3B31-1860-4B77-A900-9C2577FC5334}" type="sibTrans" cxnId="{85D4BA11-6265-490E-82EA-85BF967AC2EA}">
      <dgm:prSet/>
      <dgm:spPr/>
      <dgm:t>
        <a:bodyPr/>
        <a:lstStyle/>
        <a:p>
          <a:endParaRPr lang="tr-TR"/>
        </a:p>
      </dgm:t>
    </dgm:pt>
    <dgm:pt modelId="{9DE2D6EA-D868-4454-A47E-9758EA02125B}">
      <dgm:prSet/>
      <dgm:spPr/>
      <dgm:t>
        <a:bodyPr/>
        <a:lstStyle/>
        <a:p>
          <a:pPr rtl="0"/>
          <a:r>
            <a:rPr lang="tr-TR" dirty="0" smtClean="0"/>
            <a:t>*Şevk</a:t>
          </a:r>
        </a:p>
      </dgm:t>
    </dgm:pt>
    <dgm:pt modelId="{EB317530-75FC-42BE-A8E9-38D04173D34F}" type="parTrans" cxnId="{31BFECDF-418C-4E3B-AA26-E65FD2F9DF65}">
      <dgm:prSet/>
      <dgm:spPr/>
      <dgm:t>
        <a:bodyPr/>
        <a:lstStyle/>
        <a:p>
          <a:endParaRPr lang="tr-TR"/>
        </a:p>
      </dgm:t>
    </dgm:pt>
    <dgm:pt modelId="{3278EF95-207B-4C7A-8CA5-9B1FBA3D1CCB}" type="sibTrans" cxnId="{31BFECDF-418C-4E3B-AA26-E65FD2F9DF65}">
      <dgm:prSet/>
      <dgm:spPr/>
      <dgm:t>
        <a:bodyPr/>
        <a:lstStyle/>
        <a:p>
          <a:endParaRPr lang="tr-TR"/>
        </a:p>
      </dgm:t>
    </dgm:pt>
    <dgm:pt modelId="{761EC44A-B042-45F9-963A-8AE7F815E7E6}" type="pres">
      <dgm:prSet presAssocID="{9D8615A6-38EE-48D1-AF7D-29FE8EB348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9D8F25B-57A6-404D-AE1D-08E2D9669E61}" type="pres">
      <dgm:prSet presAssocID="{485A2788-2571-44AD-BA48-E7C4557A292F}" presName="parentText" presStyleLbl="node1" presStyleIdx="0" presStyleCnt="4" custScaleY="3713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6D2E3C-F7CE-4915-9F5E-4E910264ED47}" type="pres">
      <dgm:prSet presAssocID="{0E994F1D-A77A-4B85-9646-73CDFC42E5E8}" presName="spacer" presStyleCnt="0"/>
      <dgm:spPr/>
    </dgm:pt>
    <dgm:pt modelId="{D11A184C-DBCB-44FC-8C6E-288DFB84D865}" type="pres">
      <dgm:prSet presAssocID="{994AC5E2-D2C4-4668-A0D9-F6F77E766F46}" presName="parentText" presStyleLbl="node1" presStyleIdx="1" presStyleCnt="4" custScaleY="4948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5F86F5-B958-4C6D-8ABD-5ED70301C3DB}" type="pres">
      <dgm:prSet presAssocID="{421DB7FE-8C51-40FF-8291-EB3D253AC6F4}" presName="spacer" presStyleCnt="0"/>
      <dgm:spPr/>
    </dgm:pt>
    <dgm:pt modelId="{EFB1DACC-AA13-4F0A-8C63-C58A77EE1CF1}" type="pres">
      <dgm:prSet presAssocID="{DDF672F2-1A25-4231-814C-3AD9AB1FC1A3}" presName="parentText" presStyleLbl="node1" presStyleIdx="2" presStyleCnt="4" custScaleY="4261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14B76C-1689-4688-A296-BEA109D267E4}" type="pres">
      <dgm:prSet presAssocID="{ED4B3B31-1860-4B77-A900-9C2577FC5334}" presName="spacer" presStyleCnt="0"/>
      <dgm:spPr/>
    </dgm:pt>
    <dgm:pt modelId="{E2929A94-0150-47DB-8599-4C11472BC9D2}" type="pres">
      <dgm:prSet presAssocID="{9DE2D6EA-D868-4454-A47E-9758EA02125B}" presName="parentText" presStyleLbl="node1" presStyleIdx="3" presStyleCnt="4" custScaleY="35560" custLinFactNeighborX="-1216" custLinFactNeighborY="-1692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D4BA11-6265-490E-82EA-85BF967AC2EA}" srcId="{9D8615A6-38EE-48D1-AF7D-29FE8EB348CE}" destId="{DDF672F2-1A25-4231-814C-3AD9AB1FC1A3}" srcOrd="2" destOrd="0" parTransId="{CD2654E3-33F2-4EEA-A980-991AFE49EFBF}" sibTransId="{ED4B3B31-1860-4B77-A900-9C2577FC5334}"/>
    <dgm:cxn modelId="{566A9888-C380-4A64-9521-ECB0FB505A50}" type="presOf" srcId="{DDF672F2-1A25-4231-814C-3AD9AB1FC1A3}" destId="{EFB1DACC-AA13-4F0A-8C63-C58A77EE1CF1}" srcOrd="0" destOrd="0" presId="urn:microsoft.com/office/officeart/2005/8/layout/vList2"/>
    <dgm:cxn modelId="{D01DC6AD-82CF-4CAC-9F7D-DCA77E2A78B8}" srcId="{9D8615A6-38EE-48D1-AF7D-29FE8EB348CE}" destId="{485A2788-2571-44AD-BA48-E7C4557A292F}" srcOrd="0" destOrd="0" parTransId="{81A4DF22-F37B-4238-9593-B3D66FFDF951}" sibTransId="{0E994F1D-A77A-4B85-9646-73CDFC42E5E8}"/>
    <dgm:cxn modelId="{31BFECDF-418C-4E3B-AA26-E65FD2F9DF65}" srcId="{9D8615A6-38EE-48D1-AF7D-29FE8EB348CE}" destId="{9DE2D6EA-D868-4454-A47E-9758EA02125B}" srcOrd="3" destOrd="0" parTransId="{EB317530-75FC-42BE-A8E9-38D04173D34F}" sibTransId="{3278EF95-207B-4C7A-8CA5-9B1FBA3D1CCB}"/>
    <dgm:cxn modelId="{901FC150-DCDA-4ACF-A00C-F3FD68988F4C}" type="presOf" srcId="{994AC5E2-D2C4-4668-A0D9-F6F77E766F46}" destId="{D11A184C-DBCB-44FC-8C6E-288DFB84D865}" srcOrd="0" destOrd="0" presId="urn:microsoft.com/office/officeart/2005/8/layout/vList2"/>
    <dgm:cxn modelId="{985DB207-C15F-4903-B41A-FC04486ED87E}" srcId="{9D8615A6-38EE-48D1-AF7D-29FE8EB348CE}" destId="{994AC5E2-D2C4-4668-A0D9-F6F77E766F46}" srcOrd="1" destOrd="0" parTransId="{854518DA-54F0-4AF4-BF7E-7F159A837C9D}" sibTransId="{421DB7FE-8C51-40FF-8291-EB3D253AC6F4}"/>
    <dgm:cxn modelId="{5416E782-8CFF-4D52-BFDE-7D18E7DE1B32}" type="presOf" srcId="{485A2788-2571-44AD-BA48-E7C4557A292F}" destId="{79D8F25B-57A6-404D-AE1D-08E2D9669E61}" srcOrd="0" destOrd="0" presId="urn:microsoft.com/office/officeart/2005/8/layout/vList2"/>
    <dgm:cxn modelId="{A4532FCC-25C9-4631-A7EA-33FC22B15115}" type="presOf" srcId="{9D8615A6-38EE-48D1-AF7D-29FE8EB348CE}" destId="{761EC44A-B042-45F9-963A-8AE7F815E7E6}" srcOrd="0" destOrd="0" presId="urn:microsoft.com/office/officeart/2005/8/layout/vList2"/>
    <dgm:cxn modelId="{A2FBFFBC-9932-40C1-BADF-5320ADFBBC0A}" type="presOf" srcId="{9DE2D6EA-D868-4454-A47E-9758EA02125B}" destId="{E2929A94-0150-47DB-8599-4C11472BC9D2}" srcOrd="0" destOrd="0" presId="urn:microsoft.com/office/officeart/2005/8/layout/vList2"/>
    <dgm:cxn modelId="{4112E721-DD62-485D-8FBA-795E20DF99C2}" type="presParOf" srcId="{761EC44A-B042-45F9-963A-8AE7F815E7E6}" destId="{79D8F25B-57A6-404D-AE1D-08E2D9669E61}" srcOrd="0" destOrd="0" presId="urn:microsoft.com/office/officeart/2005/8/layout/vList2"/>
    <dgm:cxn modelId="{6DB46D90-B206-495A-9DEA-21DA7978EF91}" type="presParOf" srcId="{761EC44A-B042-45F9-963A-8AE7F815E7E6}" destId="{F36D2E3C-F7CE-4915-9F5E-4E910264ED47}" srcOrd="1" destOrd="0" presId="urn:microsoft.com/office/officeart/2005/8/layout/vList2"/>
    <dgm:cxn modelId="{201AEF4D-2EAC-44A2-AFD4-409DCA045FDD}" type="presParOf" srcId="{761EC44A-B042-45F9-963A-8AE7F815E7E6}" destId="{D11A184C-DBCB-44FC-8C6E-288DFB84D865}" srcOrd="2" destOrd="0" presId="urn:microsoft.com/office/officeart/2005/8/layout/vList2"/>
    <dgm:cxn modelId="{3FD44EAD-D66A-4885-87DA-1F66C5C4FBB0}" type="presParOf" srcId="{761EC44A-B042-45F9-963A-8AE7F815E7E6}" destId="{325F86F5-B958-4C6D-8ABD-5ED70301C3DB}" srcOrd="3" destOrd="0" presId="urn:microsoft.com/office/officeart/2005/8/layout/vList2"/>
    <dgm:cxn modelId="{23E0C7E3-8A92-4EBE-8280-9E209A83937D}" type="presParOf" srcId="{761EC44A-B042-45F9-963A-8AE7F815E7E6}" destId="{EFB1DACC-AA13-4F0A-8C63-C58A77EE1CF1}" srcOrd="4" destOrd="0" presId="urn:microsoft.com/office/officeart/2005/8/layout/vList2"/>
    <dgm:cxn modelId="{93DA621A-01F4-44C6-A759-77F7C1895F29}" type="presParOf" srcId="{761EC44A-B042-45F9-963A-8AE7F815E7E6}" destId="{EF14B76C-1689-4688-A296-BEA109D267E4}" srcOrd="5" destOrd="0" presId="urn:microsoft.com/office/officeart/2005/8/layout/vList2"/>
    <dgm:cxn modelId="{22CC320A-CF39-447E-A4BE-A9679B323041}" type="presParOf" srcId="{761EC44A-B042-45F9-963A-8AE7F815E7E6}" destId="{E2929A94-0150-47DB-8599-4C11472BC9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BF06E-CC42-4920-9502-DCEC9AF03C5E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56248F9-B850-4192-980B-74C0FED4EC7F}">
      <dgm:prSet phldrT="[Metin]"/>
      <dgm:spPr/>
      <dgm:t>
        <a:bodyPr/>
        <a:lstStyle/>
        <a:p>
          <a:r>
            <a: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 başarı analizi</a:t>
          </a:r>
          <a:endParaRPr lang="tr-TR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12E7E5-B048-450E-A316-BDCE61E9E9EB}" type="parTrans" cxnId="{3AE71ACF-8373-4944-ACBE-516A17CE0531}">
      <dgm:prSet/>
      <dgm:spPr/>
      <dgm:t>
        <a:bodyPr/>
        <a:lstStyle/>
        <a:p>
          <a:endParaRPr lang="tr-TR"/>
        </a:p>
      </dgm:t>
    </dgm:pt>
    <dgm:pt modelId="{FB9208CE-96C6-40A6-B127-41A37D53AB06}" type="sibTrans" cxnId="{3AE71ACF-8373-4944-ACBE-516A17CE0531}">
      <dgm:prSet/>
      <dgm:spPr/>
      <dgm:t>
        <a:bodyPr/>
        <a:lstStyle/>
        <a:p>
          <a:endParaRPr lang="tr-TR"/>
        </a:p>
      </dgm:t>
    </dgm:pt>
    <dgm:pt modelId="{1BAF990C-250D-41BB-A2A0-F5566C61CF5A}">
      <dgm:prSet phldrT="[Metin]"/>
      <dgm:spPr/>
      <dgm:t>
        <a:bodyPr/>
        <a:lstStyle/>
        <a:p>
          <a:r>
            <a: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İlgi ve yeteneklerin yönlendirilmesi           (resim,spor,müzik, vb.)</a:t>
          </a:r>
          <a:endParaRPr lang="tr-TR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0C3DC2-1175-4DC1-9EBC-D460CBBEF4BB}" type="parTrans" cxnId="{A0097B78-7566-4F1D-BA15-D3874E48B06B}">
      <dgm:prSet/>
      <dgm:spPr/>
      <dgm:t>
        <a:bodyPr/>
        <a:lstStyle/>
        <a:p>
          <a:endParaRPr lang="tr-TR"/>
        </a:p>
      </dgm:t>
    </dgm:pt>
    <dgm:pt modelId="{13914262-8F48-4C68-B2BE-FEAC673B4616}" type="sibTrans" cxnId="{A0097B78-7566-4F1D-BA15-D3874E48B06B}">
      <dgm:prSet/>
      <dgm:spPr/>
      <dgm:t>
        <a:bodyPr/>
        <a:lstStyle/>
        <a:p>
          <a:endParaRPr lang="tr-TR"/>
        </a:p>
      </dgm:t>
    </dgm:pt>
    <dgm:pt modelId="{978BB892-3ACA-4A2E-B468-9422308B8103}">
      <dgm:prSet phldrT="[Metin]"/>
      <dgm:spPr/>
      <dgm:t>
        <a:bodyPr/>
        <a:lstStyle/>
        <a:p>
          <a:r>
            <a: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Devam-devamsızlık takibi</a:t>
          </a:r>
          <a:endParaRPr lang="tr-TR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1B69AB-4DB1-44AA-9742-F7ADBF7C707A}" type="parTrans" cxnId="{5F5E6BBE-21D7-42CF-953B-9273AFCFA9E0}">
      <dgm:prSet/>
      <dgm:spPr/>
      <dgm:t>
        <a:bodyPr/>
        <a:lstStyle/>
        <a:p>
          <a:endParaRPr lang="tr-TR"/>
        </a:p>
      </dgm:t>
    </dgm:pt>
    <dgm:pt modelId="{5D0C2428-7756-4104-B03A-F65C8EB1DEEF}" type="sibTrans" cxnId="{5F5E6BBE-21D7-42CF-953B-9273AFCFA9E0}">
      <dgm:prSet/>
      <dgm:spPr/>
      <dgm:t>
        <a:bodyPr/>
        <a:lstStyle/>
        <a:p>
          <a:endParaRPr lang="tr-TR"/>
        </a:p>
      </dgm:t>
    </dgm:pt>
    <dgm:pt modelId="{DF4A86BC-78CC-4121-B15A-CFE16FDB9319}" type="pres">
      <dgm:prSet presAssocID="{86DBF06E-CC42-4920-9502-DCEC9AF03C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51BF66-448B-4A55-A1C3-848C20B0AB39}" type="pres">
      <dgm:prSet presAssocID="{86DBF06E-CC42-4920-9502-DCEC9AF03C5E}" presName="dummyMaxCanvas" presStyleCnt="0">
        <dgm:presLayoutVars/>
      </dgm:prSet>
      <dgm:spPr/>
    </dgm:pt>
    <dgm:pt modelId="{C41A8514-20FE-48F1-AC25-EF4FC5093BF0}" type="pres">
      <dgm:prSet presAssocID="{86DBF06E-CC42-4920-9502-DCEC9AF03C5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ECED28-540C-47A5-931C-085AD5980A9F}" type="pres">
      <dgm:prSet presAssocID="{86DBF06E-CC42-4920-9502-DCEC9AF03C5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8A0B0B-1312-4983-A1BF-BC6A97D88EBF}" type="pres">
      <dgm:prSet presAssocID="{86DBF06E-CC42-4920-9502-DCEC9AF03C5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A1F84D-D74C-452D-9B8C-FC5A4CE3680F}" type="pres">
      <dgm:prSet presAssocID="{86DBF06E-CC42-4920-9502-DCEC9AF03C5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E961B0-BFDB-4D56-A660-FF2B2ED818DD}" type="pres">
      <dgm:prSet presAssocID="{86DBF06E-CC42-4920-9502-DCEC9AF03C5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2EBBA2-D858-4F95-859E-0C3C448474CE}" type="pres">
      <dgm:prSet presAssocID="{86DBF06E-CC42-4920-9502-DCEC9AF03C5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F61087-BFD3-4238-AD37-B4EB48666AC0}" type="pres">
      <dgm:prSet presAssocID="{86DBF06E-CC42-4920-9502-DCEC9AF03C5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481851-A313-4250-ADEE-973A2B0B1AD6}" type="pres">
      <dgm:prSet presAssocID="{86DBF06E-CC42-4920-9502-DCEC9AF03C5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0097B78-7566-4F1D-BA15-D3874E48B06B}" srcId="{86DBF06E-CC42-4920-9502-DCEC9AF03C5E}" destId="{1BAF990C-250D-41BB-A2A0-F5566C61CF5A}" srcOrd="1" destOrd="0" parTransId="{570C3DC2-1175-4DC1-9EBC-D460CBBEF4BB}" sibTransId="{13914262-8F48-4C68-B2BE-FEAC673B4616}"/>
    <dgm:cxn modelId="{F53FB711-A243-4EEF-86A0-3804A13F1A8D}" type="presOf" srcId="{256248F9-B850-4192-980B-74C0FED4EC7F}" destId="{C41A8514-20FE-48F1-AC25-EF4FC5093BF0}" srcOrd="0" destOrd="0" presId="urn:microsoft.com/office/officeart/2005/8/layout/vProcess5"/>
    <dgm:cxn modelId="{18811FDE-CE04-426A-BF55-E89D089D95BA}" type="presOf" srcId="{86DBF06E-CC42-4920-9502-DCEC9AF03C5E}" destId="{DF4A86BC-78CC-4121-B15A-CFE16FDB9319}" srcOrd="0" destOrd="0" presId="urn:microsoft.com/office/officeart/2005/8/layout/vProcess5"/>
    <dgm:cxn modelId="{3AE71ACF-8373-4944-ACBE-516A17CE0531}" srcId="{86DBF06E-CC42-4920-9502-DCEC9AF03C5E}" destId="{256248F9-B850-4192-980B-74C0FED4EC7F}" srcOrd="0" destOrd="0" parTransId="{0012E7E5-B048-450E-A316-BDCE61E9E9EB}" sibTransId="{FB9208CE-96C6-40A6-B127-41A37D53AB06}"/>
    <dgm:cxn modelId="{F7AF72BB-0E43-41E9-A5C2-CAD448412C72}" type="presOf" srcId="{FB9208CE-96C6-40A6-B127-41A37D53AB06}" destId="{4FA1F84D-D74C-452D-9B8C-FC5A4CE3680F}" srcOrd="0" destOrd="0" presId="urn:microsoft.com/office/officeart/2005/8/layout/vProcess5"/>
    <dgm:cxn modelId="{FF0B8453-851B-4CD7-A284-8E444C48C528}" type="presOf" srcId="{13914262-8F48-4C68-B2BE-FEAC673B4616}" destId="{D3E961B0-BFDB-4D56-A660-FF2B2ED818DD}" srcOrd="0" destOrd="0" presId="urn:microsoft.com/office/officeart/2005/8/layout/vProcess5"/>
    <dgm:cxn modelId="{5F5E6BBE-21D7-42CF-953B-9273AFCFA9E0}" srcId="{86DBF06E-CC42-4920-9502-DCEC9AF03C5E}" destId="{978BB892-3ACA-4A2E-B468-9422308B8103}" srcOrd="2" destOrd="0" parTransId="{AE1B69AB-4DB1-44AA-9742-F7ADBF7C707A}" sibTransId="{5D0C2428-7756-4104-B03A-F65C8EB1DEEF}"/>
    <dgm:cxn modelId="{EACCD52C-EF68-4F78-B30E-63FDF3C115EA}" type="presOf" srcId="{1BAF990C-250D-41BB-A2A0-F5566C61CF5A}" destId="{E6ECED28-540C-47A5-931C-085AD5980A9F}" srcOrd="0" destOrd="0" presId="urn:microsoft.com/office/officeart/2005/8/layout/vProcess5"/>
    <dgm:cxn modelId="{28178C66-278C-466E-9F82-F50C9F225C22}" type="presOf" srcId="{256248F9-B850-4192-980B-74C0FED4EC7F}" destId="{992EBBA2-D858-4F95-859E-0C3C448474CE}" srcOrd="1" destOrd="0" presId="urn:microsoft.com/office/officeart/2005/8/layout/vProcess5"/>
    <dgm:cxn modelId="{167C6E10-52A7-4A1B-A6AB-CDEF464FECDC}" type="presOf" srcId="{978BB892-3ACA-4A2E-B468-9422308B8103}" destId="{09481851-A313-4250-ADEE-973A2B0B1AD6}" srcOrd="1" destOrd="0" presId="urn:microsoft.com/office/officeart/2005/8/layout/vProcess5"/>
    <dgm:cxn modelId="{A26AE8A4-CDD9-428A-BCD5-7B1CFF8E3239}" type="presOf" srcId="{978BB892-3ACA-4A2E-B468-9422308B8103}" destId="{0F8A0B0B-1312-4983-A1BF-BC6A97D88EBF}" srcOrd="0" destOrd="0" presId="urn:microsoft.com/office/officeart/2005/8/layout/vProcess5"/>
    <dgm:cxn modelId="{DB6F558C-8D11-4E83-83B3-8E7B5B91E5C7}" type="presOf" srcId="{1BAF990C-250D-41BB-A2A0-F5566C61CF5A}" destId="{99F61087-BFD3-4238-AD37-B4EB48666AC0}" srcOrd="1" destOrd="0" presId="urn:microsoft.com/office/officeart/2005/8/layout/vProcess5"/>
    <dgm:cxn modelId="{D0004D18-6EA5-4E80-865A-4117CF324A3B}" type="presParOf" srcId="{DF4A86BC-78CC-4121-B15A-CFE16FDB9319}" destId="{7B51BF66-448B-4A55-A1C3-848C20B0AB39}" srcOrd="0" destOrd="0" presId="urn:microsoft.com/office/officeart/2005/8/layout/vProcess5"/>
    <dgm:cxn modelId="{1B516805-B0FE-42A1-A703-7CA818FE3EB9}" type="presParOf" srcId="{DF4A86BC-78CC-4121-B15A-CFE16FDB9319}" destId="{C41A8514-20FE-48F1-AC25-EF4FC5093BF0}" srcOrd="1" destOrd="0" presId="urn:microsoft.com/office/officeart/2005/8/layout/vProcess5"/>
    <dgm:cxn modelId="{FD934269-F023-4968-A3BC-9704C9A06F6D}" type="presParOf" srcId="{DF4A86BC-78CC-4121-B15A-CFE16FDB9319}" destId="{E6ECED28-540C-47A5-931C-085AD5980A9F}" srcOrd="2" destOrd="0" presId="urn:microsoft.com/office/officeart/2005/8/layout/vProcess5"/>
    <dgm:cxn modelId="{36B1F100-063B-4208-80A1-20884EABDED0}" type="presParOf" srcId="{DF4A86BC-78CC-4121-B15A-CFE16FDB9319}" destId="{0F8A0B0B-1312-4983-A1BF-BC6A97D88EBF}" srcOrd="3" destOrd="0" presId="urn:microsoft.com/office/officeart/2005/8/layout/vProcess5"/>
    <dgm:cxn modelId="{89286FF4-171D-4CB9-A8D0-636097236CBA}" type="presParOf" srcId="{DF4A86BC-78CC-4121-B15A-CFE16FDB9319}" destId="{4FA1F84D-D74C-452D-9B8C-FC5A4CE3680F}" srcOrd="4" destOrd="0" presId="urn:microsoft.com/office/officeart/2005/8/layout/vProcess5"/>
    <dgm:cxn modelId="{8DAF1555-A4BF-41F0-8183-B03AA66D896F}" type="presParOf" srcId="{DF4A86BC-78CC-4121-B15A-CFE16FDB9319}" destId="{D3E961B0-BFDB-4D56-A660-FF2B2ED818DD}" srcOrd="5" destOrd="0" presId="urn:microsoft.com/office/officeart/2005/8/layout/vProcess5"/>
    <dgm:cxn modelId="{4B959B7E-E276-41FC-BAD8-96F62DC9E243}" type="presParOf" srcId="{DF4A86BC-78CC-4121-B15A-CFE16FDB9319}" destId="{992EBBA2-D858-4F95-859E-0C3C448474CE}" srcOrd="6" destOrd="0" presId="urn:microsoft.com/office/officeart/2005/8/layout/vProcess5"/>
    <dgm:cxn modelId="{6D0F71FC-028B-41A9-92FB-E3FE5982772A}" type="presParOf" srcId="{DF4A86BC-78CC-4121-B15A-CFE16FDB9319}" destId="{99F61087-BFD3-4238-AD37-B4EB48666AC0}" srcOrd="7" destOrd="0" presId="urn:microsoft.com/office/officeart/2005/8/layout/vProcess5"/>
    <dgm:cxn modelId="{32E0EF20-809F-4C17-BAF0-2038A560B0F7}" type="presParOf" srcId="{DF4A86BC-78CC-4121-B15A-CFE16FDB9319}" destId="{09481851-A313-4250-ADEE-973A2B0B1AD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8F25B-57A6-404D-AE1D-08E2D9669E61}">
      <dsp:nvSpPr>
        <dsp:cNvPr id="0" name=""/>
        <dsp:cNvSpPr/>
      </dsp:nvSpPr>
      <dsp:spPr>
        <a:xfrm>
          <a:off x="0" y="230364"/>
          <a:ext cx="8229600" cy="57006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*Donanım</a:t>
          </a:r>
          <a:endParaRPr lang="tr-TR" sz="2200" kern="1200" dirty="0"/>
        </a:p>
      </dsp:txBody>
      <dsp:txXfrm>
        <a:off x="27828" y="258192"/>
        <a:ext cx="8173944" cy="514411"/>
      </dsp:txXfrm>
    </dsp:sp>
    <dsp:sp modelId="{D11A184C-DBCB-44FC-8C6E-288DFB84D865}">
      <dsp:nvSpPr>
        <dsp:cNvPr id="0" name=""/>
        <dsp:cNvSpPr/>
      </dsp:nvSpPr>
      <dsp:spPr>
        <a:xfrm>
          <a:off x="0" y="984752"/>
          <a:ext cx="8229600" cy="759568"/>
        </a:xfrm>
        <a:prstGeom prst="roundRect">
          <a:avLst/>
        </a:prstGeom>
        <a:solidFill>
          <a:schemeClr val="accent1">
            <a:shade val="80000"/>
            <a:hueOff val="149568"/>
            <a:satOff val="6951"/>
            <a:lumOff val="8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*Vicdan</a:t>
          </a:r>
          <a:endParaRPr lang="tr-TR" sz="2200" kern="1200" dirty="0"/>
        </a:p>
      </dsp:txBody>
      <dsp:txXfrm>
        <a:off x="37079" y="1021831"/>
        <a:ext cx="8155442" cy="685410"/>
      </dsp:txXfrm>
    </dsp:sp>
    <dsp:sp modelId="{EFB1DACC-AA13-4F0A-8C63-C58A77EE1CF1}">
      <dsp:nvSpPr>
        <dsp:cNvPr id="0" name=""/>
        <dsp:cNvSpPr/>
      </dsp:nvSpPr>
      <dsp:spPr>
        <a:xfrm>
          <a:off x="0" y="1928640"/>
          <a:ext cx="8229600" cy="654126"/>
        </a:xfrm>
        <a:prstGeom prst="roundRect">
          <a:avLst/>
        </a:prstGeom>
        <a:solidFill>
          <a:schemeClr val="accent1">
            <a:shade val="80000"/>
            <a:hueOff val="299136"/>
            <a:satOff val="13901"/>
            <a:lumOff val="168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*Merhamet</a:t>
          </a:r>
        </a:p>
      </dsp:txBody>
      <dsp:txXfrm>
        <a:off x="31932" y="1960572"/>
        <a:ext cx="8165736" cy="590262"/>
      </dsp:txXfrm>
    </dsp:sp>
    <dsp:sp modelId="{E2929A94-0150-47DB-8599-4C11472BC9D2}">
      <dsp:nvSpPr>
        <dsp:cNvPr id="0" name=""/>
        <dsp:cNvSpPr/>
      </dsp:nvSpPr>
      <dsp:spPr>
        <a:xfrm>
          <a:off x="0" y="2735898"/>
          <a:ext cx="8229600" cy="545860"/>
        </a:xfrm>
        <a:prstGeom prst="roundRect">
          <a:avLst/>
        </a:prstGeom>
        <a:solidFill>
          <a:schemeClr val="accent1">
            <a:shade val="80000"/>
            <a:hueOff val="448704"/>
            <a:satOff val="20852"/>
            <a:lumOff val="253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*Şevk</a:t>
          </a:r>
        </a:p>
      </dsp:txBody>
      <dsp:txXfrm>
        <a:off x="26647" y="2762545"/>
        <a:ext cx="8176306" cy="492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A8514-20FE-48F1-AC25-EF4FC5093BF0}">
      <dsp:nvSpPr>
        <dsp:cNvPr id="0" name=""/>
        <dsp:cNvSpPr/>
      </dsp:nvSpPr>
      <dsp:spPr>
        <a:xfrm>
          <a:off x="0" y="0"/>
          <a:ext cx="7080195" cy="87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Akademik başarı analizi</a:t>
          </a:r>
          <a:endParaRPr lang="tr-TR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36" y="25736"/>
        <a:ext cx="6132023" cy="827215"/>
      </dsp:txXfrm>
    </dsp:sp>
    <dsp:sp modelId="{E6ECED28-540C-47A5-931C-085AD5980A9F}">
      <dsp:nvSpPr>
        <dsp:cNvPr id="0" name=""/>
        <dsp:cNvSpPr/>
      </dsp:nvSpPr>
      <dsp:spPr>
        <a:xfrm>
          <a:off x="624723" y="1025135"/>
          <a:ext cx="7080195" cy="87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İlgi ve yeteneklerin yönlendirilmesi           (resim,spor,müzik, vb.)</a:t>
          </a:r>
          <a:endParaRPr lang="tr-TR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459" y="1050871"/>
        <a:ext cx="5832853" cy="827215"/>
      </dsp:txXfrm>
    </dsp:sp>
    <dsp:sp modelId="{0F8A0B0B-1312-4983-A1BF-BC6A97D88EBF}">
      <dsp:nvSpPr>
        <dsp:cNvPr id="0" name=""/>
        <dsp:cNvSpPr/>
      </dsp:nvSpPr>
      <dsp:spPr>
        <a:xfrm>
          <a:off x="1249446" y="2050270"/>
          <a:ext cx="7080195" cy="878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Devam-devamsızlık takibi</a:t>
          </a:r>
          <a:endParaRPr lang="tr-TR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5182" y="2076006"/>
        <a:ext cx="5832853" cy="827215"/>
      </dsp:txXfrm>
    </dsp:sp>
    <dsp:sp modelId="{4FA1F84D-D74C-452D-9B8C-FC5A4CE3680F}">
      <dsp:nvSpPr>
        <dsp:cNvPr id="0" name=""/>
        <dsp:cNvSpPr/>
      </dsp:nvSpPr>
      <dsp:spPr>
        <a:xfrm>
          <a:off x="6509048" y="666337"/>
          <a:ext cx="571146" cy="5711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6637556" y="666337"/>
        <a:ext cx="314130" cy="429787"/>
      </dsp:txXfrm>
    </dsp:sp>
    <dsp:sp modelId="{D3E961B0-BFDB-4D56-A660-FF2B2ED818DD}">
      <dsp:nvSpPr>
        <dsp:cNvPr id="0" name=""/>
        <dsp:cNvSpPr/>
      </dsp:nvSpPr>
      <dsp:spPr>
        <a:xfrm>
          <a:off x="7133772" y="1685615"/>
          <a:ext cx="571146" cy="5711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7262280" y="1685615"/>
        <a:ext cx="314130" cy="429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F47E4-F1D4-4BA8-A962-3699FE903DC2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22E2-FBA1-40D9-A2B6-CC4942249B6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574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70D618C-46AA-4AA0-B76B-CF5D8900DB7B}" type="datetimeFigureOut">
              <a:rPr lang="tr-TR" smtClean="0"/>
              <a:pPr/>
              <a:t>17.05.2019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DB2054-8A57-4E87-B627-36385E51836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 flipH="1" flipV="1">
            <a:off x="10287000" y="6741368"/>
            <a:ext cx="45719" cy="288032"/>
          </a:xfrm>
        </p:spPr>
        <p:txBody>
          <a:bodyPr>
            <a:normAutofit fontScale="47500" lnSpcReduction="20000"/>
          </a:bodyPr>
          <a:lstStyle/>
          <a:p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703512" y="116632"/>
            <a:ext cx="8964488" cy="6480720"/>
          </a:xfrm>
        </p:spPr>
        <p:txBody>
          <a:bodyPr/>
          <a:lstStyle/>
          <a:p>
            <a:r>
              <a:rPr lang="tr-TR" dirty="0" err="1"/>
              <a:t>İbnu</a:t>
            </a:r>
            <a:r>
              <a:rPr lang="tr-TR" dirty="0"/>
              <a:t> Abbâs anlatıyor: "</a:t>
            </a:r>
            <a:r>
              <a:rPr lang="tr-TR" dirty="0" err="1"/>
              <a:t>Resûlullah</a:t>
            </a:r>
            <a:r>
              <a:rPr lang="tr-TR" dirty="0"/>
              <a:t> (</a:t>
            </a:r>
            <a:r>
              <a:rPr lang="tr-TR" dirty="0" err="1"/>
              <a:t>aleyhissalâtu</a:t>
            </a:r>
            <a:r>
              <a:rPr lang="tr-TR" dirty="0"/>
              <a:t> vesselâm) buyurdu ki: "Kim Müslümanlar arasından bir yetim alarak yiyecek ve içeceğine dâhil ederse, affedilmez bir günah (şirk) işlememişse, Allah onu mutlaka cennete </a:t>
            </a:r>
            <a:r>
              <a:rPr lang="tr-TR" dirty="0" smtClean="0"/>
              <a:t>koyacaktır.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53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1124744"/>
            <a:ext cx="10972800" cy="4572000"/>
          </a:xfrm>
        </p:spPr>
        <p:txBody>
          <a:bodyPr/>
          <a:lstStyle/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None/>
            </a:pPr>
            <a:r>
              <a:rPr lang="tr-TR" altLang="tr-TR" sz="2800" dirty="0">
                <a:solidFill>
                  <a:prstClr val="black"/>
                </a:solidFill>
                <a:latin typeface="Lucida Sans Unicode"/>
              </a:rPr>
              <a:t>KOÇLUK ; 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anose="05040102010807070707" pitchFamily="18" charset="2"/>
              <a:buChar char=""/>
            </a:pPr>
            <a:r>
              <a:rPr lang="tr-TR" altLang="tr-TR" sz="2800" dirty="0">
                <a:solidFill>
                  <a:prstClr val="black"/>
                </a:solidFill>
                <a:latin typeface="Lucida Sans Unicode"/>
              </a:rPr>
              <a:t>kişinin yaşamının tüm yönlerine, 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anose="05040102010807070707" pitchFamily="18" charset="2"/>
              <a:buChar char=""/>
            </a:pPr>
            <a:r>
              <a:rPr lang="tr-TR" altLang="tr-TR" sz="2800" dirty="0">
                <a:solidFill>
                  <a:prstClr val="black"/>
                </a:solidFill>
                <a:latin typeface="Lucida Sans Unicode"/>
              </a:rPr>
              <a:t>potansiyelini en yüksek düzeyde gerçekleştirebilmesi için ;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anose="05040102010807070707" pitchFamily="18" charset="2"/>
              <a:buChar char=""/>
            </a:pPr>
            <a:r>
              <a:rPr lang="tr-TR" altLang="tr-TR" sz="2800" dirty="0">
                <a:solidFill>
                  <a:prstClr val="black"/>
                </a:solidFill>
                <a:latin typeface="Lucida Sans Unicode"/>
              </a:rPr>
              <a:t>kendi hedeflerine ulaşmak isterken,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anose="05040102010807070707" pitchFamily="18" charset="2"/>
              <a:buChar char=""/>
            </a:pPr>
            <a:r>
              <a:rPr lang="tr-TR" altLang="tr-TR" sz="2800" dirty="0">
                <a:solidFill>
                  <a:prstClr val="black"/>
                </a:solidFill>
                <a:latin typeface="Lucida Sans Unicode"/>
              </a:rPr>
              <a:t>kendine koyduğu sınırın ötesine geçmek </a:t>
            </a:r>
            <a:r>
              <a:rPr lang="tr-TR" altLang="tr-TR" sz="2800" dirty="0" smtClean="0">
                <a:solidFill>
                  <a:prstClr val="black"/>
                </a:solidFill>
                <a:latin typeface="Lucida Sans Unicode"/>
              </a:rPr>
              <a:t>amacıyla, </a:t>
            </a:r>
            <a:endParaRPr lang="tr-TR" altLang="tr-TR" sz="2800" dirty="0">
              <a:solidFill>
                <a:prstClr val="black"/>
              </a:solidFill>
              <a:latin typeface="Lucida Sans Unicode"/>
            </a:endParaRP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anose="05040102010807070707" pitchFamily="18" charset="2"/>
              <a:buChar char=""/>
            </a:pPr>
            <a:r>
              <a:rPr lang="tr-TR" altLang="tr-TR" sz="2800" dirty="0">
                <a:solidFill>
                  <a:prstClr val="black"/>
                </a:solidFill>
                <a:latin typeface="Lucida Sans Unicode"/>
              </a:rPr>
              <a:t>cesaret veren </a:t>
            </a:r>
            <a:r>
              <a:rPr lang="tr-TR" altLang="tr-TR" sz="2800" dirty="0" smtClean="0">
                <a:solidFill>
                  <a:prstClr val="black"/>
                </a:solidFill>
                <a:latin typeface="Lucida Sans Unicode"/>
              </a:rPr>
              <a:t>biriyle,</a:t>
            </a:r>
          </a:p>
          <a:p>
            <a:pPr marL="365125" lvl="0" indent="-2555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B83D68"/>
              </a:buClr>
              <a:buSzPct val="68000"/>
              <a:buFont typeface="Wingdings 3" panose="05040102010807070707" pitchFamily="18" charset="2"/>
              <a:buChar char=""/>
            </a:pPr>
            <a:r>
              <a:rPr lang="tr-TR" altLang="tr-TR" sz="280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tr-TR" altLang="tr-TR" sz="2800" dirty="0">
                <a:solidFill>
                  <a:prstClr val="black"/>
                </a:solidFill>
                <a:latin typeface="Lucida Sans Unicode"/>
              </a:rPr>
              <a:t>profesyonel bir ilişki içinde olmaktır. </a:t>
            </a:r>
          </a:p>
          <a:p>
            <a:endParaRPr lang="tr-TR" dirty="0"/>
          </a:p>
        </p:txBody>
      </p:sp>
      <p:pic>
        <p:nvPicPr>
          <p:cNvPr id="12290" name="Picture 2" descr="Ã¶Äretmen koÃ§luÄu png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4826" y="4286256"/>
            <a:ext cx="3581400" cy="2009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07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u="sng" dirty="0" smtClean="0"/>
              <a:t>Öğrenci Koçluğu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Koçluk ile </a:t>
            </a:r>
            <a:r>
              <a:rPr lang="tr-TR" dirty="0" smtClean="0"/>
              <a:t>öğrencinin 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Kendini tanımasına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Hedefler belirlemesine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Sorumluluk duygusu geliştirmesine 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Karşılaşabileceği problemlerle baş etme becerisini geliştirmesine</a:t>
            </a:r>
          </a:p>
          <a:p>
            <a:pPr algn="r">
              <a:buNone/>
            </a:pPr>
            <a:endParaRPr lang="tr-TR" dirty="0" smtClean="0"/>
          </a:p>
          <a:p>
            <a:pPr algn="r">
              <a:buNone/>
            </a:pPr>
            <a:r>
              <a:rPr lang="tr-TR" dirty="0" smtClean="0"/>
              <a:t>yardımcı olmak amaçlanmaktadır.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  <p:pic>
        <p:nvPicPr>
          <p:cNvPr id="4" name="Picture 2" descr="Ã¶Äretmenin yÃ¼reÄi png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l="20523" t="15696" r="21619" b="17849"/>
          <a:stretch>
            <a:fillRect/>
          </a:stretch>
        </p:blipFill>
        <p:spPr bwMode="auto">
          <a:xfrm>
            <a:off x="7953388" y="1285860"/>
            <a:ext cx="3416777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 Koçu: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643050"/>
            <a:ext cx="8229600" cy="470916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 Öğrencilerin ailesi, okulu, öğretmenleri ve arkadaşlarıyla olan</a:t>
            </a:r>
          </a:p>
          <a:p>
            <a:pPr marL="0" indent="0">
              <a:buNone/>
            </a:pPr>
            <a:r>
              <a:rPr lang="tr-TR" dirty="0" smtClean="0"/>
              <a:t>      </a:t>
            </a:r>
            <a:r>
              <a:rPr lang="tr-TR" u="sng" dirty="0" smtClean="0"/>
              <a:t>ilişkilerini düzenlemesine </a:t>
            </a:r>
            <a:r>
              <a:rPr lang="tr-TR" dirty="0" smtClean="0"/>
              <a:t>yardım eder.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Öğrencilerin zaman kullanım becerilerini        geliştirir.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Öğrencilerin motivasyonunu yüksek tutar.</a:t>
            </a:r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Öğrencilerin öz güven ve öz saygı geliştirmesine destek olur.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Öncelikli beklenilen eylemler 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881158" y="1928802"/>
          <a:ext cx="832964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Süreç nasıl işleyecek</a:t>
            </a:r>
            <a:r>
              <a:rPr lang="tr-TR" dirty="0" smtClean="0">
                <a:latin typeface="Bookman Old Style" pitchFamily="18" charset="0"/>
              </a:rPr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9416" y="1556792"/>
            <a:ext cx="8229600" cy="47403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tr-TR" b="1" i="1" dirty="0" smtClean="0">
                <a:latin typeface="+mj-lt"/>
                <a:cs typeface="Times New Roman" pitchFamily="18" charset="0"/>
              </a:rPr>
              <a:t>Okul koordinatör idarecisi ve rehber öğretmenler  vasıtasıyla ihtiyacı olan öğrenciler için koçluk yapmaya gönüllü öğretmenler bilgilendirilir.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tr-TR" b="1" i="1" dirty="0" smtClean="0">
                <a:latin typeface="+mj-lt"/>
                <a:cs typeface="Times New Roman" pitchFamily="18" charset="0"/>
              </a:rPr>
              <a:t>Öğrencilerin e-okul’dan not ortalamaları ve devamsızlık durumları raporlaştırılır.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tr-TR" b="1" i="1" dirty="0" smtClean="0">
                <a:latin typeface="+mj-lt"/>
                <a:cs typeface="Times New Roman" pitchFamily="18" charset="0"/>
              </a:rPr>
              <a:t>Koçluk yapılacak öğrencinin velisi bilgilendirilir ve onayı alınır.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tr-TR" b="1" i="1" dirty="0" smtClean="0">
                <a:latin typeface="+mj-lt"/>
                <a:cs typeface="Times New Roman" pitchFamily="18" charset="0"/>
              </a:rPr>
              <a:t>Öğretmenler tarafından öğrencileri daha iyi tanımalarını sağlayacak anket çalışması yapılır.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tr-T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istmem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.com adresinden “Umudum Öğretmenim” modülüne girişler yapılır.</a:t>
            </a:r>
            <a:endParaRPr lang="tr-TR" b="1" i="1" dirty="0" smtClean="0">
              <a:latin typeface="+mj-lt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tr-TR" dirty="0">
              <a:latin typeface="+mj-lt"/>
            </a:endParaRPr>
          </a:p>
        </p:txBody>
      </p:sp>
      <p:pic>
        <p:nvPicPr>
          <p:cNvPr id="4" name="Picture 5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2001" y="4941168"/>
            <a:ext cx="2209504" cy="153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6646" y="1214422"/>
            <a:ext cx="10972800" cy="164307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Akademik başarı ve devamsızlık durumları analiz edilen öğrencilerden;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1746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24" y="5000636"/>
            <a:ext cx="1369746" cy="15001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5 Metin kutusu"/>
          <p:cNvSpPr txBox="1"/>
          <p:nvPr/>
        </p:nvSpPr>
        <p:spPr>
          <a:xfrm>
            <a:off x="595274" y="2357430"/>
            <a:ext cx="104299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Not ortalaması 50’nin altında olanlar ve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tr-T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Devamsızlıkları yüksek olan öğrencilerle </a:t>
            </a:r>
          </a:p>
          <a:p>
            <a:pPr lvl="5">
              <a:lnSpc>
                <a:spcPct val="200000"/>
              </a:lnSpc>
            </a:pPr>
            <a:r>
              <a:rPr lang="tr-T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öncelikli çalışma yapılması beklenmektedir.</a:t>
            </a:r>
            <a: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tr-TR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tr-TR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3200" dirty="0" smtClean="0"/>
              <a:t>   Bu öğrencilerimize ait akademik başarı ortalamaları taranarak her ilçe ve eğitim kademesi düzeyinde analiz edilecek ve durum ile ilgili sütun grafikleri oluşturulacaktır.</a:t>
            </a:r>
            <a:endParaRPr lang="tr-TR" dirty="0"/>
          </a:p>
        </p:txBody>
      </p:sp>
      <p:graphicFrame>
        <p:nvGraphicFramePr>
          <p:cNvPr id="4" name="3 Grafik"/>
          <p:cNvGraphicFramePr/>
          <p:nvPr/>
        </p:nvGraphicFramePr>
        <p:xfrm>
          <a:off x="5881686" y="4572008"/>
          <a:ext cx="4643470" cy="170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Yapılabilecek faaliyetler neler olacak dersek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882808"/>
            <a:ext cx="9344052" cy="4403712"/>
          </a:xfrm>
        </p:spPr>
        <p:txBody>
          <a:bodyPr anchor="t">
            <a:normAutofit fontScale="55000" lnSpcReduction="20000"/>
          </a:bodyPr>
          <a:lstStyle/>
          <a:p>
            <a:pPr>
              <a:buNone/>
            </a:pPr>
            <a:endParaRPr lang="tr-TR" dirty="0" smtClean="0"/>
          </a:p>
          <a:p>
            <a:pPr marL="578358" indent="-514350" fontAlgn="base">
              <a:lnSpc>
                <a:spcPct val="170000"/>
              </a:lnSpc>
              <a:buFont typeface="+mj-lt"/>
              <a:buAutoNum type="arabicPeriod"/>
            </a:pPr>
            <a:r>
              <a:rPr lang="tr-TR" sz="3300" b="1" i="1" dirty="0">
                <a:solidFill>
                  <a:prstClr val="white"/>
                </a:solidFill>
                <a:latin typeface="Century Gothic" pitchFamily="34" charset="0"/>
              </a:rPr>
              <a:t>Öğrencilerin destekleme yetiştirme kurslarına yönlendirilmesi.</a:t>
            </a:r>
          </a:p>
          <a:p>
            <a:pPr marL="578358" indent="-514350" fontAlgn="base">
              <a:lnSpc>
                <a:spcPct val="170000"/>
              </a:lnSpc>
              <a:buFont typeface="+mj-lt"/>
              <a:buAutoNum type="arabicPeriod"/>
            </a:pPr>
            <a:r>
              <a:rPr lang="tr-TR" sz="3300" b="1" i="1" dirty="0">
                <a:latin typeface="Century Gothic" pitchFamily="34" charset="0"/>
              </a:rPr>
              <a:t>Öğrencilerin katıldıkları kurslara ve derslerine devamının takip edilmesi.</a:t>
            </a:r>
          </a:p>
          <a:p>
            <a:pPr marL="578358" indent="-514350" fontAlgn="base">
              <a:lnSpc>
                <a:spcPct val="170000"/>
              </a:lnSpc>
              <a:buFont typeface="+mj-lt"/>
              <a:buAutoNum type="arabicPeriod"/>
            </a:pPr>
            <a:r>
              <a:rPr lang="tr-TR" sz="3300" b="1" i="1" dirty="0">
                <a:latin typeface="Century Gothic" pitchFamily="34" charset="0"/>
              </a:rPr>
              <a:t>Öğrencilere verilmiş ödevler ve sorumluluklar konusunda takipçi olunması ve destek verilmesi.</a:t>
            </a:r>
          </a:p>
          <a:p>
            <a:pPr marL="578358" indent="-514350" fontAlgn="base">
              <a:lnSpc>
                <a:spcPct val="170000"/>
              </a:lnSpc>
              <a:buFont typeface="+mj-lt"/>
              <a:buAutoNum type="arabicPeriod"/>
            </a:pPr>
            <a:r>
              <a:rPr lang="tr-TR" sz="3300" b="1" i="1" dirty="0">
                <a:latin typeface="Century Gothic" pitchFamily="34" charset="0"/>
              </a:rPr>
              <a:t>Verimli ders çalışma yöntemleri üzerine eğitim verilmesi</a:t>
            </a:r>
            <a:r>
              <a:rPr lang="tr-TR" sz="3300" b="1" i="1" dirty="0" smtClean="0">
                <a:latin typeface="Century Gothic" pitchFamily="34" charset="0"/>
              </a:rPr>
              <a:t>.</a:t>
            </a:r>
          </a:p>
          <a:p>
            <a:pPr marL="578358" indent="-514350" fontAlgn="base">
              <a:lnSpc>
                <a:spcPct val="170000"/>
              </a:lnSpc>
              <a:buFont typeface="+mj-lt"/>
              <a:buAutoNum type="arabicPeriod"/>
            </a:pPr>
            <a:r>
              <a:rPr lang="tr-TR" sz="3300" b="1" i="1" dirty="0" smtClean="0">
                <a:latin typeface="Century Gothic" pitchFamily="34" charset="0"/>
              </a:rPr>
              <a:t>Tavsiye edilmiş kitapları okumaları sağlanması.</a:t>
            </a:r>
            <a:endParaRPr lang="tr-TR" sz="3300" b="1" i="1" dirty="0">
              <a:latin typeface="Century Gothic" pitchFamily="34" charset="0"/>
            </a:endParaRPr>
          </a:p>
          <a:p>
            <a:pPr marL="578358" indent="-514350" fontAlgn="base">
              <a:lnSpc>
                <a:spcPct val="170000"/>
              </a:lnSpc>
              <a:buFont typeface="+mj-lt"/>
              <a:buAutoNum type="arabicPeriod"/>
            </a:pPr>
            <a:r>
              <a:rPr lang="tr-TR" sz="3300" b="1" i="1" dirty="0">
                <a:latin typeface="Century Gothic" pitchFamily="34" charset="0"/>
              </a:rPr>
              <a:t>Öğrencilerin okul içi sosyal etkinliklere aktif katılımının sağlanması.</a:t>
            </a:r>
          </a:p>
          <a:p>
            <a:pPr marL="578358" indent="-514350" fontAlgn="base">
              <a:lnSpc>
                <a:spcPct val="170000"/>
              </a:lnSpc>
              <a:buFont typeface="+mj-lt"/>
              <a:buAutoNum type="arabicPeriod"/>
            </a:pPr>
            <a:r>
              <a:rPr lang="tr-TR" sz="3300" b="1" i="1" dirty="0">
                <a:latin typeface="Century Gothic" pitchFamily="34" charset="0"/>
              </a:rPr>
              <a:t>Yetim ve öksüz </a:t>
            </a:r>
            <a:r>
              <a:rPr lang="tr-TR" sz="3300" b="1" i="1" dirty="0" smtClean="0">
                <a:latin typeface="Century Gothic" pitchFamily="34" charset="0"/>
              </a:rPr>
              <a:t>öğrencilerin ailelerine </a:t>
            </a:r>
            <a:r>
              <a:rPr lang="tr-TR" sz="3300" b="1" i="1" dirty="0">
                <a:latin typeface="Century Gothic" pitchFamily="34" charset="0"/>
              </a:rPr>
              <a:t>veya yaşadıkları </a:t>
            </a:r>
            <a:r>
              <a:rPr lang="tr-TR" sz="3300" b="1" i="1" dirty="0" smtClean="0">
                <a:latin typeface="Century Gothic" pitchFamily="34" charset="0"/>
              </a:rPr>
              <a:t>yere </a:t>
            </a:r>
            <a:r>
              <a:rPr lang="tr-TR" sz="3300" b="1" i="1" dirty="0">
                <a:latin typeface="Century Gothic" pitchFamily="34" charset="0"/>
              </a:rPr>
              <a:t>ziyaretlerin gerçekleştirilmesi.</a:t>
            </a:r>
          </a:p>
          <a:p>
            <a:pPr marL="64008" indent="0" fontAlgn="base">
              <a:lnSpc>
                <a:spcPct val="170000"/>
              </a:lnSpc>
              <a:buNone/>
            </a:pPr>
            <a:endParaRPr lang="tr-TR" sz="3300" dirty="0"/>
          </a:p>
        </p:txBody>
      </p:sp>
      <p:pic>
        <p:nvPicPr>
          <p:cNvPr id="5" name="4 Resim" descr="d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0710" y="4708114"/>
            <a:ext cx="2881290" cy="2149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71464" y="260648"/>
            <a:ext cx="8939336" cy="616908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endParaRPr lang="tr-TR" sz="16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  <a:buNone/>
            </a:pPr>
            <a:r>
              <a:rPr lang="tr-TR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Kendilerine sunulan maddi ve sosyal hak ve imkanlardan haberdar edilmesi.</a:t>
            </a:r>
          </a:p>
          <a:p>
            <a:pPr>
              <a:lnSpc>
                <a:spcPct val="170000"/>
              </a:lnSpc>
              <a:buNone/>
            </a:pPr>
            <a:r>
              <a:rPr lang="tr-T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Belediye , Kaymakamlık veya TİKA gibi kuruluşların verdiği desteklerden haberdar edilmesi.</a:t>
            </a:r>
          </a:p>
          <a:p>
            <a:pPr>
              <a:lnSpc>
                <a:spcPct val="170000"/>
              </a:lnSpc>
              <a:buNone/>
            </a:pPr>
            <a:r>
              <a:rPr lang="tr-T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Bursluluk sınavları ve 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Darüşşafaka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gibi hedefler belirlenmesi.</a:t>
            </a:r>
          </a:p>
          <a:p>
            <a:pPr>
              <a:lnSpc>
                <a:spcPct val="170000"/>
              </a:lnSpc>
              <a:buNone/>
            </a:pPr>
            <a:r>
              <a:rPr lang="tr-T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</a:t>
            </a:r>
            <a:r>
              <a:rPr lang="tr-T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Sosyal </a:t>
            </a:r>
            <a:r>
              <a:rPr lang="tr-TR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kültürel etkinliklere birlikte </a:t>
            </a:r>
            <a:r>
              <a:rPr lang="tr-TR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katılınması</a:t>
            </a:r>
            <a:r>
              <a:rPr lang="tr-T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tr-T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tr-TR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r-TR" sz="1600" b="1" dirty="0" smtClean="0"/>
              <a:t> </a:t>
            </a:r>
            <a:r>
              <a:rPr lang="tr-TR" sz="1600" b="1" dirty="0"/>
              <a:t>Üniversite öğrencileri ile destek ihtiyacı olan yetim öksüz </a:t>
            </a:r>
            <a:r>
              <a:rPr lang="tr-TR" sz="1600" b="1" dirty="0" smtClean="0"/>
              <a:t>öğrencilerin </a:t>
            </a:r>
            <a:r>
              <a:rPr lang="tr-TR" sz="1600" b="1" dirty="0"/>
              <a:t>buluşturulması</a:t>
            </a:r>
            <a:r>
              <a:rPr lang="tr-TR" sz="1600" b="1" dirty="0" smtClean="0"/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tr-T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Müze ve doğa gezilerine 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katılınması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tr-TR" sz="1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  <a:buNone/>
            </a:pPr>
            <a:r>
              <a:rPr lang="tr-T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tr-TR" sz="1600" b="1" dirty="0" smtClean="0"/>
              <a:t>ilköğretim düzeyi masal okuma ortaokul kukla yapımı ve lise drama etkinliği planlanması.</a:t>
            </a:r>
          </a:p>
          <a:p>
            <a:pPr>
              <a:lnSpc>
                <a:spcPct val="170000"/>
              </a:lnSpc>
              <a:buNone/>
            </a:pPr>
            <a:r>
              <a:rPr lang="tr-T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</a:t>
            </a:r>
            <a:r>
              <a:rPr lang="tr-TR" sz="1600" b="1" dirty="0" smtClean="0"/>
              <a:t>  ‘Öğretmenime Mektubum’ başlıklı etkinliğin değerlendirilmesi ve kitap halinde hazırlanması.</a:t>
            </a:r>
          </a:p>
          <a:p>
            <a:pPr>
              <a:lnSpc>
                <a:spcPct val="170000"/>
              </a:lnSpc>
              <a:buNone/>
            </a:pPr>
            <a:r>
              <a:rPr lang="tr-TR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</a:t>
            </a:r>
            <a:r>
              <a:rPr lang="tr-TR" sz="1600" b="1" dirty="0" smtClean="0"/>
              <a:t> Yetim öksüz öğrencilerin İstanbul Milli Eğitim Müdürlüğünü ziyaret etmeleri.</a:t>
            </a:r>
            <a:endParaRPr lang="tr-TR" sz="16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8358" indent="-514350">
              <a:buFont typeface="+mj-lt"/>
              <a:buAutoNum type="arabicPeriod"/>
            </a:pPr>
            <a:endParaRPr lang="tr-TR" sz="1600" dirty="0" smtClean="0"/>
          </a:p>
          <a:p>
            <a:pPr>
              <a:buNone/>
            </a:pPr>
            <a:endParaRPr lang="tr-TR" sz="160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tr-TR" sz="1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ream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7174" y="4071942"/>
            <a:ext cx="7415226" cy="238286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Vicdan  sahibi gönüllü öğretmenlerimizin yapabilecekleri  iyilikleri yazmak için bu ekran yetersiz kalır. ..</a:t>
            </a:r>
          </a:p>
          <a:p>
            <a:pPr>
              <a:buNone/>
            </a:pPr>
            <a:endParaRPr lang="tr-TR" dirty="0">
              <a:latin typeface="Bradley Hand ITC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5000" r="35000"/>
          <a:stretch>
            <a:fillRect/>
          </a:stretch>
        </p:blipFill>
        <p:spPr bwMode="auto">
          <a:xfrm>
            <a:off x="1161769" y="4725144"/>
            <a:ext cx="697268" cy="1483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Resim" descr="C:\Users\AycaKILINC\Downloads\PHOTO-2018-11-02-11-37-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655" y="260648"/>
            <a:ext cx="1440160" cy="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</p:pic>
      <p:pic>
        <p:nvPicPr>
          <p:cNvPr id="10241" name="Picture 1" descr="C:\Users\AycaKILINC\Desktop\header-meb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492724"/>
            <a:ext cx="903412" cy="903412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983432" y="1465116"/>
            <a:ext cx="1071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/>
              <a:t>İSTANBUL MİLLİ EĞİTİM MÜDÜRLÜĞÜ</a:t>
            </a:r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2166910" y="2857497"/>
            <a:ext cx="8062912" cy="1470025"/>
          </a:xfrm>
        </p:spPr>
        <p:txBody>
          <a:bodyPr/>
          <a:lstStyle/>
          <a:p>
            <a:r>
              <a:rPr lang="tr-TR" dirty="0" smtClean="0"/>
              <a:t>UMUDUM ÖĞRETMENİM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1344" y="267494"/>
            <a:ext cx="11881320" cy="1721346"/>
          </a:xfrm>
        </p:spPr>
        <p:txBody>
          <a:bodyPr/>
          <a:lstStyle/>
          <a:p>
            <a:r>
              <a:rPr lang="tr-TR" u="sng" dirty="0" smtClean="0"/>
              <a:t>NOT:</a:t>
            </a:r>
            <a:br>
              <a:rPr lang="tr-TR" u="sng" dirty="0" smtClean="0"/>
            </a:br>
            <a:r>
              <a:rPr lang="tr-TR" u="sng" dirty="0" smtClean="0"/>
              <a:t>Projede dikkat gerektiren özellikler:</a:t>
            </a:r>
            <a:endParaRPr lang="tr-TR" u="sng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Öğrencilerimize içinde bulundukları somut dezavantajlı durum hususunda nasıl bir yaklaşım içinde olacağımıza dikkat etmeliyiz.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Öğrencileri ayrıştırmadan gözetmeliyiz.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Yas psikolojisi hakkında okumalar yapmalıyız.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 smtClean="0"/>
              <a:t>Öğrencinin durumunu, kendisine çıkar amaçlı kullanmamasına özen göstermeliyiz.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 smtClean="0"/>
          </a:p>
          <a:p>
            <a:pPr marL="6400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27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ağaç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12192000" cy="7152517"/>
          </a:xfrm>
          <a:prstGeom prst="rect">
            <a:avLst/>
          </a:prstGeom>
        </p:spPr>
      </p:pic>
      <p:pic>
        <p:nvPicPr>
          <p:cNvPr id="8" name="Picture 1" descr="C:\Users\AycaKILINC\Desktop\header-meb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404" y="1357298"/>
            <a:ext cx="903412" cy="903412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0167966" y="2357430"/>
            <a:ext cx="1071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İSTANBUL MİLLİ EĞİTİM MÜDÜRLÜĞÜ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9239272" y="4429132"/>
            <a:ext cx="275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tr-T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High Tower Text" pitchFamily="18" charset="0"/>
              </a:rPr>
              <a:t>İyi Çalışmalar Diliyoruz..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52040"/>
              </p:ext>
            </p:extLst>
          </p:nvPr>
        </p:nvGraphicFramePr>
        <p:xfrm>
          <a:off x="263352" y="267496"/>
          <a:ext cx="11665296" cy="6473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6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015">
                <a:tc gridSpan="4">
                  <a:txBody>
                    <a:bodyPr/>
                    <a:lstStyle/>
                    <a:p>
                      <a:pPr marL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…...……… AYI </a:t>
                      </a:r>
                      <a:r>
                        <a:rPr lang="tr-TR" sz="1400" dirty="0" err="1">
                          <a:effectLst/>
                        </a:rPr>
                        <a:t>ÖĞRENCi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TAKiP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ÇiZELGESi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464">
                <a:tc>
                  <a:txBody>
                    <a:bodyPr/>
                    <a:lstStyle/>
                    <a:p>
                      <a:pPr marL="387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S.No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ctr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Öğrenci Ad-</a:t>
                      </a:r>
                      <a:r>
                        <a:rPr lang="tr-TR" sz="1200" dirty="0" err="1">
                          <a:effectLst/>
                        </a:rPr>
                        <a:t>Soyad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ctr"/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Gör. Tarihi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ctr"/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Görüşme Konusu/Özeti 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2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3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4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7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8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8080">
                <a:tc>
                  <a:txBody>
                    <a:bodyPr/>
                    <a:lstStyle/>
                    <a:p>
                      <a:pPr marL="39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9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4673">
                <a:tc>
                  <a:txBody>
                    <a:bodyPr/>
                    <a:lstStyle/>
                    <a:p>
                      <a:pPr marL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10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7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876" marR="59437" marT="0" marB="7753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073055"/>
              </p:ext>
            </p:extLst>
          </p:nvPr>
        </p:nvGraphicFramePr>
        <p:xfrm>
          <a:off x="609600" y="267490"/>
          <a:ext cx="11103024" cy="6187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4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196">
                <a:tc gridSpan="5">
                  <a:txBody>
                    <a:bodyPr/>
                    <a:lstStyle/>
                    <a:p>
                      <a:pPr marL="768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…...……… AYI </a:t>
                      </a:r>
                      <a:r>
                        <a:rPr lang="tr-TR" sz="1200" dirty="0" err="1">
                          <a:effectLst/>
                        </a:rPr>
                        <a:t>VELi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TAKiP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r>
                        <a:rPr lang="tr-TR" sz="1200" dirty="0" err="1">
                          <a:effectLst/>
                        </a:rPr>
                        <a:t>ÇiZELGESi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79"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Veli Ad-</a:t>
                      </a:r>
                      <a:r>
                        <a:rPr lang="tr-TR" sz="1400" dirty="0" err="1">
                          <a:effectLst/>
                        </a:rPr>
                        <a:t>Soyad</a:t>
                      </a:r>
                      <a:r>
                        <a:rPr lang="tr-TR" sz="1400" dirty="0">
                          <a:effectLst/>
                        </a:rPr>
                        <a:t>/Yakınlık 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Öğrenci Ad-</a:t>
                      </a:r>
                      <a:r>
                        <a:rPr lang="tr-TR" sz="1400" dirty="0" err="1">
                          <a:effectLst/>
                        </a:rPr>
                        <a:t>Soyad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36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Gör. Tarihi 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Görüşme Konusu/Özeti </a:t>
                      </a:r>
                      <a:endParaRPr lang="tr-T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</a:rPr>
                        <a:t>  </a:t>
                      </a:r>
                      <a:endParaRPr lang="tr-TR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1291">
                <a:tc>
                  <a:txBody>
                    <a:bodyPr/>
                    <a:lstStyle/>
                    <a:p>
                      <a:pPr marL="939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  </a:t>
                      </a:r>
                      <a:endParaRPr lang="tr-TR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9" marR="59143" marT="0" marB="7714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2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19936" y="5157192"/>
            <a:ext cx="6048672" cy="1399032"/>
          </a:xfrm>
        </p:spPr>
        <p:txBody>
          <a:bodyPr/>
          <a:lstStyle/>
          <a:p>
            <a:r>
              <a:rPr lang="tr-TR" dirty="0" smtClean="0"/>
              <a:t>TEŞEKKÜR EDERİM…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84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tr-TR" dirty="0" smtClean="0"/>
              <a:t>    Bu projeyle, İstanbul’da bulunan anne veya babasını kaybeden yetim öğrencilerin ve parçalanmış aile çocuklarının  öğretmen koçluğu yöntemi ile eğitim öğretiminin desteklenerek ve bu yolla öğrencilerin çok yönlü gelişimi sağlanarak akademik başarılarının artırılması hedeflenmektedir.</a:t>
            </a:r>
            <a:endParaRPr lang="tr-TR" dirty="0"/>
          </a:p>
        </p:txBody>
      </p:sp>
      <p:sp>
        <p:nvSpPr>
          <p:cNvPr id="4" name="3 Çentikli Sağ Ok"/>
          <p:cNvSpPr/>
          <p:nvPr/>
        </p:nvSpPr>
        <p:spPr>
          <a:xfrm>
            <a:off x="2809852" y="714356"/>
            <a:ext cx="1143008" cy="857256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428604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tr-TR" dirty="0" smtClean="0"/>
              <a:t>Öğretmenlik mesleği :</a:t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24034" y="1357298"/>
          <a:ext cx="8229600" cy="354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1 Başlık"/>
          <p:cNvSpPr txBox="1">
            <a:spLocks/>
          </p:cNvSpPr>
          <p:nvPr/>
        </p:nvSpPr>
        <p:spPr>
          <a:xfrm>
            <a:off x="2024034" y="528638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>
              <a:spcBef>
                <a:spcPct val="0"/>
              </a:spcBef>
              <a:defRPr/>
            </a:pPr>
            <a:r>
              <a:rPr lang="tr-TR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…ile yapılan bir meslek</a:t>
            </a:r>
            <a:br>
              <a:rPr lang="tr-TR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tr-T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atay Kaydırma"/>
          <p:cNvSpPr/>
          <p:nvPr/>
        </p:nvSpPr>
        <p:spPr>
          <a:xfrm>
            <a:off x="2452662" y="214290"/>
            <a:ext cx="6643734" cy="6429396"/>
          </a:xfrm>
          <a:prstGeom prst="horizontalScroll">
            <a:avLst/>
          </a:prstGeom>
          <a:scene3d>
            <a:camera prst="obliqueBottom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tr-TR" sz="28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Biz öğretmenlere </a:t>
            </a:r>
          </a:p>
          <a:p>
            <a:pPr algn="ctr">
              <a:lnSpc>
                <a:spcPct val="200000"/>
              </a:lnSpc>
            </a:pPr>
            <a:r>
              <a:rPr lang="tr-TR" sz="28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belki de herkesten</a:t>
            </a:r>
          </a:p>
          <a:p>
            <a:pPr algn="ctr">
              <a:lnSpc>
                <a:spcPct val="200000"/>
              </a:lnSpc>
            </a:pPr>
            <a:r>
              <a:rPr lang="tr-TR" sz="28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daha çok ihtiyaç duyan</a:t>
            </a:r>
          </a:p>
          <a:p>
            <a:pPr algn="ctr">
              <a:lnSpc>
                <a:spcPct val="200000"/>
              </a:lnSpc>
            </a:pPr>
            <a:r>
              <a:rPr lang="tr-TR" sz="28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birileri var aramızda….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…yetimler</a:t>
            </a:r>
            <a:endParaRPr lang="tr-TR" dirty="0"/>
          </a:p>
        </p:txBody>
      </p:sp>
      <p:pic>
        <p:nvPicPr>
          <p:cNvPr id="2050" name="Picture 2" descr="yetim Ã§izim resim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t="7281"/>
          <a:stretch>
            <a:fillRect/>
          </a:stretch>
        </p:blipFill>
        <p:spPr bwMode="auto">
          <a:xfrm>
            <a:off x="4810116" y="2428868"/>
            <a:ext cx="2286016" cy="3638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3475018"/>
          </a:xfrm>
        </p:spPr>
        <p:txBody>
          <a:bodyPr/>
          <a:lstStyle/>
          <a:p>
            <a:pPr>
              <a:buNone/>
            </a:pPr>
            <a:r>
              <a:rPr lang="tr-TR" sz="3200" dirty="0" smtClean="0">
                <a:solidFill>
                  <a:srgbClr val="89E0FF"/>
                </a:solidFill>
                <a:sym typeface="Wingdings"/>
              </a:rPr>
              <a:t>   </a:t>
            </a:r>
            <a:r>
              <a:rPr lang="tr-TR" sz="3200" dirty="0" smtClean="0"/>
              <a:t>İl Milli Eğitim Müdürlüğümüze iletilen verilere göre ilimizde toplam </a:t>
            </a:r>
            <a:r>
              <a:rPr lang="tr-TR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20.083</a:t>
            </a:r>
            <a:r>
              <a:rPr lang="tr-TR" sz="3200" dirty="0" smtClean="0"/>
              <a:t> anne ve/veya baba kaybı yaşayan öğrencimizin bulunduğu tespit edilmiştir.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PROJENİN HEDEFLERİ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sz="2800" dirty="0" smtClean="0">
                <a:solidFill>
                  <a:srgbClr val="89E0FF"/>
                </a:solidFill>
                <a:sym typeface="Wingdings"/>
              </a:rPr>
              <a:t> </a:t>
            </a:r>
            <a:r>
              <a:rPr lang="tr-TR" dirty="0" smtClean="0"/>
              <a:t>Öğrencilerimizin akademik başarılarını olumsuz yönde etkileyen faktörlerin ortaya koyulması ve çözüm üretilmesi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sz="2800" dirty="0" smtClean="0">
                <a:solidFill>
                  <a:srgbClr val="89E0FF"/>
                </a:solidFill>
                <a:sym typeface="Wingdings"/>
              </a:rPr>
              <a:t> </a:t>
            </a:r>
            <a:r>
              <a:rPr lang="tr-TR" dirty="0" smtClean="0"/>
              <a:t>Öğrencilerimizin sosyal ve kültürel faaliyetlere katılım oranlarının yükseltilmesi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sz="2800" dirty="0" smtClean="0">
                <a:solidFill>
                  <a:srgbClr val="89E0FF"/>
                </a:solidFill>
                <a:sym typeface="Wingdings"/>
              </a:rPr>
              <a:t></a:t>
            </a:r>
            <a:r>
              <a:rPr lang="tr-TR" dirty="0" smtClean="0">
                <a:sym typeface="Wingdings"/>
              </a:rPr>
              <a:t> </a:t>
            </a:r>
            <a:r>
              <a:rPr lang="tr-TR" dirty="0" smtClean="0"/>
              <a:t>Proje kapsamındaki öğrencilerin ihtiyaç duydukları derslerde destek kurslarına dâhil edilerek ve bireysel destekler sağlanarak başarı ortalamalarının yükseltilmesi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r-TR" sz="32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“Umudum Öğretmenim” projesi ile öğretmenlerimizden yetim ve aile yoksunu öğrencilere  “KOÇLUK” yapmalarını istiyoruz.</a:t>
            </a:r>
          </a:p>
        </p:txBody>
      </p:sp>
      <p:pic>
        <p:nvPicPr>
          <p:cNvPr id="4" name="Picture 8" descr="http://www.egitimanimatoru.com/upload/5505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1" y="4786322"/>
            <a:ext cx="2714985" cy="17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6992</TotalTime>
  <Words>786</Words>
  <Application>Microsoft Office PowerPoint</Application>
  <PresentationFormat>Geniş ekran</PresentationFormat>
  <Paragraphs>190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7" baseType="lpstr">
      <vt:lpstr>Arial</vt:lpstr>
      <vt:lpstr>Bookman Old Style</vt:lpstr>
      <vt:lpstr>Bradley Hand ITC</vt:lpstr>
      <vt:lpstr>Calibri</vt:lpstr>
      <vt:lpstr>Century Gothic</vt:lpstr>
      <vt:lpstr>High Tower Text</vt:lpstr>
      <vt:lpstr>Lucida Sans Unicode</vt:lpstr>
      <vt:lpstr>Times New Roman</vt:lpstr>
      <vt:lpstr>Verdana</vt:lpstr>
      <vt:lpstr>Wingdings</vt:lpstr>
      <vt:lpstr>Wingdings 2</vt:lpstr>
      <vt:lpstr>Wingdings 3</vt:lpstr>
      <vt:lpstr>Canlı</vt:lpstr>
      <vt:lpstr>İbnu Abbâs anlatıyor: "Resûlullah (aleyhissalâtu vesselâm) buyurdu ki: "Kim Müslümanlar arasından bir yetim alarak yiyecek ve içeceğine dâhil ederse, affedilmez bir günah (şirk) işlememişse, Allah onu mutlaka cennete koyacaktır.</vt:lpstr>
      <vt:lpstr>UMUDUM ÖĞRETMENİM</vt:lpstr>
      <vt:lpstr>AMAÇ</vt:lpstr>
      <vt:lpstr>Öğretmenlik mesleği : </vt:lpstr>
      <vt:lpstr>PowerPoint Sunusu</vt:lpstr>
      <vt:lpstr>…yetimler</vt:lpstr>
      <vt:lpstr>PowerPoint Sunusu</vt:lpstr>
      <vt:lpstr>PROJENİN HEDEFLERİ</vt:lpstr>
      <vt:lpstr>PowerPoint Sunusu</vt:lpstr>
      <vt:lpstr>PowerPoint Sunusu</vt:lpstr>
      <vt:lpstr>Öğrenci Koçluğu  </vt:lpstr>
      <vt:lpstr>Öğrenci Koçu:</vt:lpstr>
      <vt:lpstr>Öncelikli beklenilen eylemler </vt:lpstr>
      <vt:lpstr>Süreç nasıl işleyecek?</vt:lpstr>
      <vt:lpstr>Akademik başarı ve devamsızlık durumları analiz edilen öğrencilerden; </vt:lpstr>
      <vt:lpstr>PowerPoint Sunusu</vt:lpstr>
      <vt:lpstr>Yapılabilecek faaliyetler neler olacak dersek?</vt:lpstr>
      <vt:lpstr>PowerPoint Sunusu</vt:lpstr>
      <vt:lpstr>PowerPoint Sunusu</vt:lpstr>
      <vt:lpstr>NOT: Projede dikkat gerektiren özellikler:</vt:lpstr>
      <vt:lpstr>PowerPoint Sunusu</vt:lpstr>
      <vt:lpstr>PowerPoint Sunusu</vt:lpstr>
      <vt:lpstr>PowerPoint Sunusu</vt:lpstr>
      <vt:lpstr>TEŞEKKÜR EDERİM…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UMUDUM ÖĞRETMENİM</dc:title>
  <dc:creator>AycaKILINC</dc:creator>
  <cp:lastModifiedBy>k@riyer</cp:lastModifiedBy>
  <cp:revision>171</cp:revision>
  <dcterms:created xsi:type="dcterms:W3CDTF">2018-11-05T07:23:30Z</dcterms:created>
  <dcterms:modified xsi:type="dcterms:W3CDTF">2019-05-18T07:19:23Z</dcterms:modified>
</cp:coreProperties>
</file>